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0" r:id="rId3"/>
    <p:sldId id="291" r:id="rId4"/>
    <p:sldId id="287" r:id="rId5"/>
    <p:sldId id="292" r:id="rId6"/>
    <p:sldId id="310" r:id="rId7"/>
    <p:sldId id="298" r:id="rId8"/>
    <p:sldId id="300" r:id="rId9"/>
    <p:sldId id="288" r:id="rId10"/>
    <p:sldId id="308" r:id="rId11"/>
    <p:sldId id="306" r:id="rId12"/>
    <p:sldId id="305" r:id="rId13"/>
    <p:sldId id="307" r:id="rId14"/>
    <p:sldId id="294" r:id="rId15"/>
    <p:sldId id="302" r:id="rId16"/>
    <p:sldId id="301" r:id="rId17"/>
    <p:sldId id="309" r:id="rId18"/>
    <p:sldId id="278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8E2B4DE0-6539-4F55-A868-1EE7374D81AE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62" tIns="48331" rIns="96662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76DE3888-7DED-4732-89C1-D79825FB0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D85EF-2610-4F63-B115-2CC1E28DE4CD}" type="slidenum">
              <a:rPr lang="en-US"/>
              <a:pPr/>
              <a:t>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2538" y="720725"/>
            <a:ext cx="4789487" cy="3590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973" y="4548902"/>
            <a:ext cx="5352627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36" tIns="48318" rIns="96636" bIns="483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FDEFF-FC8E-4E77-8B90-40477DF8DC90}" type="slidenum">
              <a:rPr lang="en-US"/>
              <a:pPr/>
              <a:t>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0950" y="719138"/>
            <a:ext cx="4789488" cy="3592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974" y="4550569"/>
            <a:ext cx="5350933" cy="431220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36" tIns="48318" rIns="96636" bIns="483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32D78-0263-4DEA-A7D8-A8C4D91B0106}" type="slidenum">
              <a:rPr lang="en-US"/>
              <a:pPr/>
              <a:t>5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2538" y="720725"/>
            <a:ext cx="4789487" cy="3590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973" y="4548902"/>
            <a:ext cx="5352627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36" tIns="48318" rIns="96636" bIns="483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50DE3-958C-4FF5-B22F-076A3A77F635}" type="slidenum">
              <a:rPr lang="en-US"/>
              <a:pPr/>
              <a:t>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2538" y="720725"/>
            <a:ext cx="4789487" cy="3590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973" y="4548902"/>
            <a:ext cx="5352627" cy="43138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36" tIns="48318" rIns="96636" bIns="483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DF2A-4BB5-43C3-A798-80614CE0CC4C}" type="slidenum">
              <a:rPr lang="en-US"/>
              <a:pPr/>
              <a:t>10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0950" y="719138"/>
            <a:ext cx="4789488" cy="3592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974" y="4550569"/>
            <a:ext cx="5350933" cy="431220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36" tIns="48318" rIns="96636" bIns="483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0C926-77CD-4DB9-B6D0-A02BBFCE26B2}" type="slidenum">
              <a:rPr lang="en-US"/>
              <a:pPr/>
              <a:t>11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669" y="4557236"/>
            <a:ext cx="5367867" cy="43222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B2E0B-9666-432C-A9A2-EE4B21A10124}" type="slidenum">
              <a:rPr lang="en-US"/>
              <a:pPr/>
              <a:t>12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669" y="4557236"/>
            <a:ext cx="5367867" cy="43222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D7512-E099-4F87-AABF-90BB4534E523}" type="slidenum">
              <a:rPr lang="en-US"/>
              <a:pPr/>
              <a:t>13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669" y="4557236"/>
            <a:ext cx="5367867" cy="43222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A138-8964-4E74-A0D0-72E701128576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6DF0-9C93-4500-B840-6636F8DBC191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8126-CAE0-45C0-A12D-D55FAD9D03A5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FF22-2602-4868-8F88-7405B06D6119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DEB8-B4DB-4710-BB3C-3083B49BB8AD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1224-C487-4528-BC9B-B70A8DFCF90D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8BE8-CDF0-49BD-BC6A-A797EC116A9B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36AB-02FD-490C-859C-83D79F9E03BA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FDB9-BEEB-4C95-BAD3-093902BF4B9A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59-9402-4E97-8569-BCC5014B1E88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7FBC-C9E1-44F6-AF0E-1D7B26AD4C0D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9CA77-8B5F-4679-9DE7-46BC3482885E}" type="datetime1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oleObject" Target="../embeddings/Microsoft_Office_Excel_97-2003_Worksheet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9154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First detector and DAQ test results from the TEDA beamline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rgbClr val="00B050"/>
                </a:solidFill>
              </a:rPr>
              <a:t>Matt Andrew, Mike </a:t>
            </a:r>
            <a:r>
              <a:rPr lang="en-US" sz="3200" dirty="0" err="1" smtClean="0">
                <a:solidFill>
                  <a:srgbClr val="00B050"/>
                </a:solidFill>
              </a:rPr>
              <a:t>Hadmack</a:t>
            </a:r>
            <a:r>
              <a:rPr lang="en-US" sz="3200" dirty="0" smtClean="0">
                <a:solidFill>
                  <a:srgbClr val="00B050"/>
                </a:solidFill>
              </a:rPr>
              <a:t>, Bryce Jacobson,               Gary Varner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05200"/>
            <a:ext cx="7086600" cy="2133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University of Hawaii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Experience from developing first integrated readout systems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next development steps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8704" y="5786735"/>
            <a:ext cx="499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27-APR-2011 ARI Grantees Conference</a:t>
            </a:r>
            <a:endParaRPr lang="en-US" sz="24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964624"/>
            <a:ext cx="1676400" cy="115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124200"/>
            <a:ext cx="7715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7947-BDC3-4821-8E2D-895FD534BCEA}" type="slidenum">
              <a:rPr lang="en-US"/>
              <a:pPr/>
              <a:t>10</a:t>
            </a:fld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9563" y="4448175"/>
            <a:ext cx="8834437" cy="240982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en-US" sz="1600">
              <a:latin typeface="Helvetic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705600" y="5000625"/>
            <a:ext cx="1447800" cy="1676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Evolution of beamline </a:t>
            </a:r>
            <a:r>
              <a:rPr lang="en-US" sz="4000" dirty="0">
                <a:solidFill>
                  <a:srgbClr val="00B050"/>
                </a:solidFill>
              </a:rPr>
              <a:t>instrumentation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0" y="838200"/>
            <a:ext cx="64754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  <a:latin typeface="Georgia" pitchFamily="18" charset="0"/>
              </a:rPr>
              <a:t>Sensors (detectors)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Base first iteration on commercially avail parts</a:t>
            </a:r>
            <a:endParaRPr lang="en-US" sz="1800" baseline="30000" dirty="0">
              <a:latin typeface="Georgia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Develop tailored Si sensor devices</a:t>
            </a:r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  <a:latin typeface="Georgia" pitchFamily="18" charset="0"/>
              </a:rPr>
              <a:t>Custom Readout chips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Using existing </a:t>
            </a:r>
            <a:r>
              <a:rPr lang="en-US" sz="2000" dirty="0" err="1">
                <a:solidFill>
                  <a:srgbClr val="FF0000"/>
                </a:solidFill>
                <a:latin typeface="Georgia" pitchFamily="18" charset="0"/>
              </a:rPr>
              <a:t>GSa</a:t>
            </a: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/s transient digitizers initially</a:t>
            </a:r>
            <a:endParaRPr lang="en-US" sz="1800" baseline="30000" dirty="0">
              <a:latin typeface="Georgia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Develop optimized ASICs for project</a:t>
            </a:r>
            <a:endParaRPr lang="en-US" dirty="0">
              <a:solidFill>
                <a:schemeClr val="accent2"/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  <a:latin typeface="Georgia" pitchFamily="18" charset="0"/>
              </a:rPr>
              <a:t>High speed DAQ protocol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Georgia" pitchFamily="18" charset="0"/>
              </a:rPr>
              <a:t>Leverage concurrent development for Super B-factory, large cosmic stand readout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  <a:latin typeface="Georgia" pitchFamily="18" charset="0"/>
              </a:rPr>
              <a:t>Modular system (expandable)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057400" y="5153025"/>
            <a:ext cx="152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85800" y="5381625"/>
            <a:ext cx="135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9900"/>
                </a:solidFill>
              </a:rPr>
              <a:t>Detectors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057400" y="5610225"/>
            <a:ext cx="152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057400" y="6067425"/>
            <a:ext cx="152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286000" y="5381625"/>
            <a:ext cx="1524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286000" y="53054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590800" y="53054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H="1">
            <a:off x="2286000" y="58388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62000" y="4848225"/>
            <a:ext cx="99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ASICs</a:t>
            </a: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1676400" y="5153025"/>
            <a:ext cx="6858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286000" y="6064250"/>
            <a:ext cx="108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Front-end</a:t>
            </a:r>
          </a:p>
          <a:p>
            <a:r>
              <a:rPr lang="en-US" sz="1800"/>
              <a:t>Module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 flipV="1">
            <a:off x="2438400" y="5915025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209800" y="5153025"/>
            <a:ext cx="1143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3352800" y="5153025"/>
            <a:ext cx="1219200" cy="15240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581400" y="5991225"/>
            <a:ext cx="89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Master</a:t>
            </a:r>
          </a:p>
          <a:p>
            <a:r>
              <a:rPr lang="en-US" sz="1800"/>
              <a:t>Module</a:t>
            </a: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2667000" y="53054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2667000" y="53816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2667000" y="54578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2667000" y="55340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2667000" y="56102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2667000" y="56864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>
            <a:off x="2667000" y="57626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>
            <a:off x="2667000" y="58388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3733800" y="5534025"/>
            <a:ext cx="4572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Freeform 30"/>
          <p:cNvSpPr>
            <a:spLocks/>
          </p:cNvSpPr>
          <p:nvPr/>
        </p:nvSpPr>
        <p:spPr bwMode="auto">
          <a:xfrm>
            <a:off x="4546600" y="5267325"/>
            <a:ext cx="2159000" cy="368300"/>
          </a:xfrm>
          <a:custGeom>
            <a:avLst/>
            <a:gdLst/>
            <a:ahLst/>
            <a:cxnLst>
              <a:cxn ang="0">
                <a:pos x="16" y="120"/>
              </a:cxn>
              <a:cxn ang="0">
                <a:pos x="64" y="120"/>
              </a:cxn>
              <a:cxn ang="0">
                <a:pos x="400" y="216"/>
              </a:cxn>
              <a:cxn ang="0">
                <a:pos x="784" y="24"/>
              </a:cxn>
              <a:cxn ang="0">
                <a:pos x="1360" y="72"/>
              </a:cxn>
            </a:cxnLst>
            <a:rect l="0" t="0" r="r" b="b"/>
            <a:pathLst>
              <a:path w="1360" h="232">
                <a:moveTo>
                  <a:pt x="16" y="120"/>
                </a:moveTo>
                <a:cubicBezTo>
                  <a:pt x="8" y="112"/>
                  <a:pt x="0" y="104"/>
                  <a:pt x="64" y="120"/>
                </a:cubicBezTo>
                <a:cubicBezTo>
                  <a:pt x="128" y="136"/>
                  <a:pt x="280" y="232"/>
                  <a:pt x="400" y="216"/>
                </a:cubicBezTo>
                <a:cubicBezTo>
                  <a:pt x="520" y="200"/>
                  <a:pt x="624" y="48"/>
                  <a:pt x="784" y="24"/>
                </a:cubicBezTo>
                <a:cubicBezTo>
                  <a:pt x="944" y="0"/>
                  <a:pt x="1152" y="36"/>
                  <a:pt x="1360" y="72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3" name="Freeform 31"/>
          <p:cNvSpPr>
            <a:spLocks/>
          </p:cNvSpPr>
          <p:nvPr/>
        </p:nvSpPr>
        <p:spPr bwMode="auto">
          <a:xfrm>
            <a:off x="4546600" y="5419725"/>
            <a:ext cx="2159000" cy="368300"/>
          </a:xfrm>
          <a:custGeom>
            <a:avLst/>
            <a:gdLst/>
            <a:ahLst/>
            <a:cxnLst>
              <a:cxn ang="0">
                <a:pos x="16" y="120"/>
              </a:cxn>
              <a:cxn ang="0">
                <a:pos x="64" y="120"/>
              </a:cxn>
              <a:cxn ang="0">
                <a:pos x="400" y="216"/>
              </a:cxn>
              <a:cxn ang="0">
                <a:pos x="784" y="24"/>
              </a:cxn>
              <a:cxn ang="0">
                <a:pos x="1360" y="72"/>
              </a:cxn>
            </a:cxnLst>
            <a:rect l="0" t="0" r="r" b="b"/>
            <a:pathLst>
              <a:path w="1360" h="232">
                <a:moveTo>
                  <a:pt x="16" y="120"/>
                </a:moveTo>
                <a:cubicBezTo>
                  <a:pt x="8" y="112"/>
                  <a:pt x="0" y="104"/>
                  <a:pt x="64" y="120"/>
                </a:cubicBezTo>
                <a:cubicBezTo>
                  <a:pt x="128" y="136"/>
                  <a:pt x="280" y="232"/>
                  <a:pt x="400" y="216"/>
                </a:cubicBezTo>
                <a:cubicBezTo>
                  <a:pt x="520" y="200"/>
                  <a:pt x="624" y="48"/>
                  <a:pt x="784" y="24"/>
                </a:cubicBezTo>
                <a:cubicBezTo>
                  <a:pt x="944" y="0"/>
                  <a:pt x="1152" y="36"/>
                  <a:pt x="1360" y="72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4" name="Freeform 32"/>
          <p:cNvSpPr>
            <a:spLocks/>
          </p:cNvSpPr>
          <p:nvPr/>
        </p:nvSpPr>
        <p:spPr bwMode="auto">
          <a:xfrm>
            <a:off x="4565650" y="5575300"/>
            <a:ext cx="2159000" cy="368300"/>
          </a:xfrm>
          <a:custGeom>
            <a:avLst/>
            <a:gdLst/>
            <a:ahLst/>
            <a:cxnLst>
              <a:cxn ang="0">
                <a:pos x="16" y="120"/>
              </a:cxn>
              <a:cxn ang="0">
                <a:pos x="64" y="120"/>
              </a:cxn>
              <a:cxn ang="0">
                <a:pos x="400" y="216"/>
              </a:cxn>
              <a:cxn ang="0">
                <a:pos x="784" y="24"/>
              </a:cxn>
              <a:cxn ang="0">
                <a:pos x="1360" y="72"/>
              </a:cxn>
            </a:cxnLst>
            <a:rect l="0" t="0" r="r" b="b"/>
            <a:pathLst>
              <a:path w="1360" h="232">
                <a:moveTo>
                  <a:pt x="16" y="120"/>
                </a:moveTo>
                <a:cubicBezTo>
                  <a:pt x="8" y="112"/>
                  <a:pt x="0" y="104"/>
                  <a:pt x="64" y="120"/>
                </a:cubicBezTo>
                <a:cubicBezTo>
                  <a:pt x="128" y="136"/>
                  <a:pt x="280" y="232"/>
                  <a:pt x="400" y="216"/>
                </a:cubicBezTo>
                <a:cubicBezTo>
                  <a:pt x="520" y="200"/>
                  <a:pt x="624" y="48"/>
                  <a:pt x="784" y="24"/>
                </a:cubicBezTo>
                <a:cubicBezTo>
                  <a:pt x="944" y="0"/>
                  <a:pt x="1152" y="36"/>
                  <a:pt x="1360" y="72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5" name="Freeform 33"/>
          <p:cNvSpPr>
            <a:spLocks/>
          </p:cNvSpPr>
          <p:nvPr/>
        </p:nvSpPr>
        <p:spPr bwMode="auto">
          <a:xfrm>
            <a:off x="4565650" y="5727700"/>
            <a:ext cx="2159000" cy="368300"/>
          </a:xfrm>
          <a:custGeom>
            <a:avLst/>
            <a:gdLst/>
            <a:ahLst/>
            <a:cxnLst>
              <a:cxn ang="0">
                <a:pos x="16" y="120"/>
              </a:cxn>
              <a:cxn ang="0">
                <a:pos x="64" y="120"/>
              </a:cxn>
              <a:cxn ang="0">
                <a:pos x="400" y="216"/>
              </a:cxn>
              <a:cxn ang="0">
                <a:pos x="784" y="24"/>
              </a:cxn>
              <a:cxn ang="0">
                <a:pos x="1360" y="72"/>
              </a:cxn>
            </a:cxnLst>
            <a:rect l="0" t="0" r="r" b="b"/>
            <a:pathLst>
              <a:path w="1360" h="232">
                <a:moveTo>
                  <a:pt x="16" y="120"/>
                </a:moveTo>
                <a:cubicBezTo>
                  <a:pt x="8" y="112"/>
                  <a:pt x="0" y="104"/>
                  <a:pt x="64" y="120"/>
                </a:cubicBezTo>
                <a:cubicBezTo>
                  <a:pt x="128" y="136"/>
                  <a:pt x="280" y="232"/>
                  <a:pt x="400" y="216"/>
                </a:cubicBezTo>
                <a:cubicBezTo>
                  <a:pt x="520" y="200"/>
                  <a:pt x="624" y="48"/>
                  <a:pt x="784" y="24"/>
                </a:cubicBezTo>
                <a:cubicBezTo>
                  <a:pt x="944" y="0"/>
                  <a:pt x="1152" y="36"/>
                  <a:pt x="1360" y="72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953000" y="6143625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Fiber links</a:t>
            </a: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6096000" y="4543425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cPCI crate (control room)</a:t>
            </a: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6705600" y="5153025"/>
            <a:ext cx="762000" cy="1143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6705600" y="5305425"/>
            <a:ext cx="304800" cy="609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8264525" y="5076825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XMC</a:t>
            </a:r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 flipH="1">
            <a:off x="7010400" y="5305425"/>
            <a:ext cx="1295400" cy="2286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8264525" y="5686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CPU</a:t>
            </a:r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 flipH="1" flipV="1">
            <a:off x="7467600" y="5838825"/>
            <a:ext cx="838200" cy="762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4" name="Line 42"/>
          <p:cNvSpPr>
            <a:spLocks noChangeShapeType="1"/>
          </p:cNvSpPr>
          <p:nvPr/>
        </p:nvSpPr>
        <p:spPr bwMode="auto">
          <a:xfrm flipV="1">
            <a:off x="271463" y="5902325"/>
            <a:ext cx="952500" cy="2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401638" y="6043613"/>
            <a:ext cx="766762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Helvetica" pitchFamily="34" charset="0"/>
              </a:rPr>
              <a:t>X-rays</a:t>
            </a:r>
          </a:p>
        </p:txBody>
      </p:sp>
      <p:sp>
        <p:nvSpPr>
          <p:cNvPr id="45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6163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1ps timing?</a:t>
            </a:r>
            <a:r>
              <a:rPr lang="en-US" sz="4000" dirty="0" smtClean="0">
                <a:solidFill>
                  <a:srgbClr val="008000"/>
                </a:solidFill>
              </a:rPr>
              <a:t/>
            </a:r>
            <a:br>
              <a:rPr lang="en-US" sz="4000" dirty="0" smtClean="0">
                <a:solidFill>
                  <a:srgbClr val="008000"/>
                </a:solidFill>
              </a:rPr>
            </a:br>
            <a:r>
              <a:rPr lang="en-US" sz="4000" dirty="0" smtClean="0">
                <a:solidFill>
                  <a:srgbClr val="008000"/>
                </a:solidFill>
              </a:rPr>
              <a:t>Detector &amp; Front-end </a:t>
            </a:r>
            <a:r>
              <a:rPr lang="en-US" sz="4000" dirty="0">
                <a:solidFill>
                  <a:srgbClr val="008000"/>
                </a:solidFill>
              </a:rPr>
              <a:t>Electronics studies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5149850"/>
            <a:ext cx="4322763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J-F Genat, G. Varner, F. Tang, H. Frisch</a:t>
            </a:r>
          </a:p>
          <a:p>
            <a:pPr>
              <a:buFontTx/>
              <a:buNone/>
            </a:pPr>
            <a:r>
              <a:rPr lang="en-US" sz="2000"/>
              <a:t>NIM A</a:t>
            </a:r>
            <a:r>
              <a:rPr lang="en-US" sz="2000" b="1"/>
              <a:t>607 (2009) 387-393</a:t>
            </a:r>
            <a:r>
              <a:rPr lang="en-US" sz="2000"/>
              <a:t>. 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63525" y="4718050"/>
            <a:ext cx="43227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  <a:latin typeface="Georgia" pitchFamily="18" charset="0"/>
              </a:rPr>
              <a:t>G. Varner and L. Ruckman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  <a:latin typeface="Georgia" pitchFamily="18" charset="0"/>
              </a:rPr>
              <a:t>NIM A</a:t>
            </a:r>
            <a:r>
              <a:rPr lang="en-US" sz="1800" b="1">
                <a:solidFill>
                  <a:schemeClr val="accent2"/>
                </a:solidFill>
                <a:latin typeface="Georgia" pitchFamily="18" charset="0"/>
              </a:rPr>
              <a:t>602 (2009) 438-445</a:t>
            </a:r>
            <a:r>
              <a:rPr lang="en-US" sz="1800">
                <a:solidFill>
                  <a:schemeClr val="accent2"/>
                </a:solidFill>
                <a:latin typeface="Georgia" pitchFamily="18" charset="0"/>
              </a:rPr>
              <a:t>.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75" y="2032000"/>
            <a:ext cx="3983038" cy="26638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01663" y="1538288"/>
            <a:ext cx="3140075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Helvetica" pitchFamily="34" charset="0"/>
              </a:rPr>
              <a:t>1GHz analog bandwidth, 5GSa/s</a:t>
            </a:r>
          </a:p>
        </p:txBody>
      </p:sp>
      <p:pic>
        <p:nvPicPr>
          <p:cNvPr id="10247" name="Picture 7" descr="timingComp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75" y="1947863"/>
            <a:ext cx="4108450" cy="3100387"/>
          </a:xfrm>
          <a:prstGeom prst="rect">
            <a:avLst/>
          </a:prstGeom>
          <a:noFill/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767263" y="1531938"/>
            <a:ext cx="3614737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Helvetica" pitchFamily="34" charset="0"/>
              </a:rPr>
              <a:t>Simulation includes detector response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8000"/>
                </a:solidFill>
              </a:rPr>
              <a:t>Fast Detector </a:t>
            </a:r>
            <a:r>
              <a:rPr lang="en-US" sz="4000" dirty="0">
                <a:solidFill>
                  <a:srgbClr val="008000"/>
                </a:solidFill>
              </a:rPr>
              <a:t>Options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66700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24400" y="914400"/>
            <a:ext cx="3511550" cy="2555875"/>
            <a:chOff x="3087" y="1809"/>
            <a:chExt cx="5528" cy="4024"/>
          </a:xfrm>
        </p:grpSpPr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>
              <a:off x="4114" y="4846"/>
              <a:ext cx="6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800" b="1">
                  <a:solidFill>
                    <a:srgbClr val="009999"/>
                  </a:solidFill>
                  <a:latin typeface="Arial" pitchFamily="34" charset="0"/>
                </a:rPr>
                <a:t>beam in</a:t>
              </a:r>
              <a:endParaRPr lang="en-US" sz="1200"/>
            </a:p>
          </p:txBody>
        </p:sp>
        <p:sp>
          <p:nvSpPr>
            <p:cNvPr id="91147" name="Freeform 11"/>
            <p:cNvSpPr>
              <a:spLocks noEditPoints="1"/>
            </p:cNvSpPr>
            <p:nvPr/>
          </p:nvSpPr>
          <p:spPr bwMode="auto">
            <a:xfrm>
              <a:off x="4107" y="4452"/>
              <a:ext cx="547" cy="362"/>
            </a:xfrm>
            <a:custGeom>
              <a:avLst/>
              <a:gdLst/>
              <a:ahLst/>
              <a:cxnLst>
                <a:cxn ang="0">
                  <a:pos x="0" y="337"/>
                </a:cxn>
                <a:cxn ang="0">
                  <a:pos x="475" y="28"/>
                </a:cxn>
                <a:cxn ang="0">
                  <a:pos x="492" y="53"/>
                </a:cxn>
                <a:cxn ang="0">
                  <a:pos x="17" y="362"/>
                </a:cxn>
                <a:cxn ang="0">
                  <a:pos x="0" y="337"/>
                </a:cxn>
                <a:cxn ang="0">
                  <a:pos x="446" y="11"/>
                </a:cxn>
                <a:cxn ang="0">
                  <a:pos x="547" y="0"/>
                </a:cxn>
                <a:cxn ang="0">
                  <a:pos x="496" y="87"/>
                </a:cxn>
                <a:cxn ang="0">
                  <a:pos x="446" y="11"/>
                </a:cxn>
              </a:cxnLst>
              <a:rect l="0" t="0" r="r" b="b"/>
              <a:pathLst>
                <a:path w="547" h="362">
                  <a:moveTo>
                    <a:pt x="0" y="337"/>
                  </a:moveTo>
                  <a:lnTo>
                    <a:pt x="475" y="28"/>
                  </a:lnTo>
                  <a:lnTo>
                    <a:pt x="492" y="53"/>
                  </a:lnTo>
                  <a:lnTo>
                    <a:pt x="17" y="362"/>
                  </a:lnTo>
                  <a:lnTo>
                    <a:pt x="0" y="337"/>
                  </a:lnTo>
                  <a:close/>
                  <a:moveTo>
                    <a:pt x="446" y="11"/>
                  </a:moveTo>
                  <a:lnTo>
                    <a:pt x="547" y="0"/>
                  </a:lnTo>
                  <a:lnTo>
                    <a:pt x="496" y="87"/>
                  </a:lnTo>
                  <a:lnTo>
                    <a:pt x="446" y="11"/>
                  </a:lnTo>
                  <a:close/>
                </a:path>
              </a:pathLst>
            </a:custGeom>
            <a:solidFill>
              <a:srgbClr val="009999"/>
            </a:solidFill>
            <a:ln w="19050" cap="flat" cmpd="sng">
              <a:solidFill>
                <a:srgbClr val="00999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48" name="Freeform 12"/>
            <p:cNvSpPr>
              <a:spLocks noEditPoints="1"/>
            </p:cNvSpPr>
            <p:nvPr/>
          </p:nvSpPr>
          <p:spPr bwMode="auto">
            <a:xfrm>
              <a:off x="5614" y="2532"/>
              <a:ext cx="643" cy="958"/>
            </a:xfrm>
            <a:custGeom>
              <a:avLst/>
              <a:gdLst/>
              <a:ahLst/>
              <a:cxnLst>
                <a:cxn ang="0">
                  <a:pos x="627" y="41"/>
                </a:cxn>
                <a:cxn ang="0">
                  <a:pos x="618" y="0"/>
                </a:cxn>
                <a:cxn ang="0">
                  <a:pos x="610" y="66"/>
                </a:cxn>
                <a:cxn ang="0">
                  <a:pos x="569" y="75"/>
                </a:cxn>
                <a:cxn ang="0">
                  <a:pos x="610" y="66"/>
                </a:cxn>
                <a:cxn ang="0">
                  <a:pos x="560" y="141"/>
                </a:cxn>
                <a:cxn ang="0">
                  <a:pos x="552" y="100"/>
                </a:cxn>
                <a:cxn ang="0">
                  <a:pos x="544" y="167"/>
                </a:cxn>
                <a:cxn ang="0">
                  <a:pos x="502" y="175"/>
                </a:cxn>
                <a:cxn ang="0">
                  <a:pos x="544" y="167"/>
                </a:cxn>
                <a:cxn ang="0">
                  <a:pos x="494" y="242"/>
                </a:cxn>
                <a:cxn ang="0">
                  <a:pos x="485" y="200"/>
                </a:cxn>
                <a:cxn ang="0">
                  <a:pos x="477" y="267"/>
                </a:cxn>
                <a:cxn ang="0">
                  <a:pos x="436" y="275"/>
                </a:cxn>
                <a:cxn ang="0">
                  <a:pos x="477" y="267"/>
                </a:cxn>
                <a:cxn ang="0">
                  <a:pos x="428" y="342"/>
                </a:cxn>
                <a:cxn ang="0">
                  <a:pos x="419" y="300"/>
                </a:cxn>
                <a:cxn ang="0">
                  <a:pos x="411" y="367"/>
                </a:cxn>
                <a:cxn ang="0">
                  <a:pos x="369" y="375"/>
                </a:cxn>
                <a:cxn ang="0">
                  <a:pos x="411" y="367"/>
                </a:cxn>
                <a:cxn ang="0">
                  <a:pos x="361" y="442"/>
                </a:cxn>
                <a:cxn ang="0">
                  <a:pos x="353" y="400"/>
                </a:cxn>
                <a:cxn ang="0">
                  <a:pos x="344" y="467"/>
                </a:cxn>
                <a:cxn ang="0">
                  <a:pos x="303" y="475"/>
                </a:cxn>
                <a:cxn ang="0">
                  <a:pos x="344" y="467"/>
                </a:cxn>
                <a:cxn ang="0">
                  <a:pos x="295" y="542"/>
                </a:cxn>
                <a:cxn ang="0">
                  <a:pos x="286" y="500"/>
                </a:cxn>
                <a:cxn ang="0">
                  <a:pos x="278" y="567"/>
                </a:cxn>
                <a:cxn ang="0">
                  <a:pos x="236" y="575"/>
                </a:cxn>
                <a:cxn ang="0">
                  <a:pos x="278" y="567"/>
                </a:cxn>
                <a:cxn ang="0">
                  <a:pos x="228" y="642"/>
                </a:cxn>
                <a:cxn ang="0">
                  <a:pos x="220" y="600"/>
                </a:cxn>
                <a:cxn ang="0">
                  <a:pos x="212" y="667"/>
                </a:cxn>
                <a:cxn ang="0">
                  <a:pos x="170" y="675"/>
                </a:cxn>
                <a:cxn ang="0">
                  <a:pos x="212" y="667"/>
                </a:cxn>
                <a:cxn ang="0">
                  <a:pos x="162" y="742"/>
                </a:cxn>
                <a:cxn ang="0">
                  <a:pos x="153" y="700"/>
                </a:cxn>
                <a:cxn ang="0">
                  <a:pos x="145" y="767"/>
                </a:cxn>
                <a:cxn ang="0">
                  <a:pos x="104" y="775"/>
                </a:cxn>
                <a:cxn ang="0">
                  <a:pos x="145" y="767"/>
                </a:cxn>
                <a:cxn ang="0">
                  <a:pos x="95" y="842"/>
                </a:cxn>
                <a:cxn ang="0">
                  <a:pos x="87" y="800"/>
                </a:cxn>
                <a:cxn ang="0">
                  <a:pos x="79" y="867"/>
                </a:cxn>
                <a:cxn ang="0">
                  <a:pos x="37" y="875"/>
                </a:cxn>
                <a:cxn ang="0">
                  <a:pos x="79" y="867"/>
                </a:cxn>
                <a:cxn ang="0">
                  <a:pos x="0" y="958"/>
                </a:cxn>
                <a:cxn ang="0">
                  <a:pos x="87" y="908"/>
                </a:cxn>
              </a:cxnLst>
              <a:rect l="0" t="0" r="r" b="b"/>
              <a:pathLst>
                <a:path w="643" h="958">
                  <a:moveTo>
                    <a:pt x="643" y="16"/>
                  </a:moveTo>
                  <a:lnTo>
                    <a:pt x="627" y="41"/>
                  </a:lnTo>
                  <a:lnTo>
                    <a:pt x="602" y="25"/>
                  </a:lnTo>
                  <a:lnTo>
                    <a:pt x="618" y="0"/>
                  </a:lnTo>
                  <a:lnTo>
                    <a:pt x="643" y="16"/>
                  </a:lnTo>
                  <a:close/>
                  <a:moveTo>
                    <a:pt x="610" y="66"/>
                  </a:moveTo>
                  <a:lnTo>
                    <a:pt x="594" y="92"/>
                  </a:lnTo>
                  <a:lnTo>
                    <a:pt x="569" y="75"/>
                  </a:lnTo>
                  <a:lnTo>
                    <a:pt x="585" y="50"/>
                  </a:lnTo>
                  <a:lnTo>
                    <a:pt x="610" y="66"/>
                  </a:lnTo>
                  <a:close/>
                  <a:moveTo>
                    <a:pt x="577" y="116"/>
                  </a:moveTo>
                  <a:lnTo>
                    <a:pt x="560" y="141"/>
                  </a:lnTo>
                  <a:lnTo>
                    <a:pt x="535" y="125"/>
                  </a:lnTo>
                  <a:lnTo>
                    <a:pt x="552" y="100"/>
                  </a:lnTo>
                  <a:lnTo>
                    <a:pt x="577" y="116"/>
                  </a:lnTo>
                  <a:close/>
                  <a:moveTo>
                    <a:pt x="544" y="167"/>
                  </a:moveTo>
                  <a:lnTo>
                    <a:pt x="527" y="191"/>
                  </a:lnTo>
                  <a:lnTo>
                    <a:pt x="502" y="175"/>
                  </a:lnTo>
                  <a:lnTo>
                    <a:pt x="519" y="150"/>
                  </a:lnTo>
                  <a:lnTo>
                    <a:pt x="544" y="167"/>
                  </a:lnTo>
                  <a:close/>
                  <a:moveTo>
                    <a:pt x="511" y="216"/>
                  </a:moveTo>
                  <a:lnTo>
                    <a:pt x="494" y="242"/>
                  </a:lnTo>
                  <a:lnTo>
                    <a:pt x="469" y="225"/>
                  </a:lnTo>
                  <a:lnTo>
                    <a:pt x="485" y="200"/>
                  </a:lnTo>
                  <a:lnTo>
                    <a:pt x="511" y="216"/>
                  </a:lnTo>
                  <a:close/>
                  <a:moveTo>
                    <a:pt x="477" y="267"/>
                  </a:moveTo>
                  <a:lnTo>
                    <a:pt x="461" y="292"/>
                  </a:lnTo>
                  <a:lnTo>
                    <a:pt x="436" y="275"/>
                  </a:lnTo>
                  <a:lnTo>
                    <a:pt x="452" y="250"/>
                  </a:lnTo>
                  <a:lnTo>
                    <a:pt x="477" y="267"/>
                  </a:lnTo>
                  <a:close/>
                  <a:moveTo>
                    <a:pt x="444" y="317"/>
                  </a:moveTo>
                  <a:lnTo>
                    <a:pt x="428" y="342"/>
                  </a:lnTo>
                  <a:lnTo>
                    <a:pt x="402" y="325"/>
                  </a:lnTo>
                  <a:lnTo>
                    <a:pt x="419" y="300"/>
                  </a:lnTo>
                  <a:lnTo>
                    <a:pt x="444" y="317"/>
                  </a:lnTo>
                  <a:close/>
                  <a:moveTo>
                    <a:pt x="411" y="367"/>
                  </a:moveTo>
                  <a:lnTo>
                    <a:pt x="394" y="392"/>
                  </a:lnTo>
                  <a:lnTo>
                    <a:pt x="369" y="375"/>
                  </a:lnTo>
                  <a:lnTo>
                    <a:pt x="386" y="350"/>
                  </a:lnTo>
                  <a:lnTo>
                    <a:pt x="411" y="367"/>
                  </a:lnTo>
                  <a:close/>
                  <a:moveTo>
                    <a:pt x="378" y="417"/>
                  </a:moveTo>
                  <a:lnTo>
                    <a:pt x="361" y="442"/>
                  </a:lnTo>
                  <a:lnTo>
                    <a:pt x="336" y="425"/>
                  </a:lnTo>
                  <a:lnTo>
                    <a:pt x="353" y="400"/>
                  </a:lnTo>
                  <a:lnTo>
                    <a:pt x="378" y="417"/>
                  </a:lnTo>
                  <a:close/>
                  <a:moveTo>
                    <a:pt x="344" y="467"/>
                  </a:moveTo>
                  <a:lnTo>
                    <a:pt x="328" y="492"/>
                  </a:lnTo>
                  <a:lnTo>
                    <a:pt x="303" y="475"/>
                  </a:lnTo>
                  <a:lnTo>
                    <a:pt x="319" y="450"/>
                  </a:lnTo>
                  <a:lnTo>
                    <a:pt x="344" y="467"/>
                  </a:lnTo>
                  <a:close/>
                  <a:moveTo>
                    <a:pt x="311" y="517"/>
                  </a:moveTo>
                  <a:lnTo>
                    <a:pt x="295" y="542"/>
                  </a:lnTo>
                  <a:lnTo>
                    <a:pt x="270" y="525"/>
                  </a:lnTo>
                  <a:lnTo>
                    <a:pt x="286" y="500"/>
                  </a:lnTo>
                  <a:lnTo>
                    <a:pt x="311" y="517"/>
                  </a:lnTo>
                  <a:close/>
                  <a:moveTo>
                    <a:pt x="278" y="567"/>
                  </a:moveTo>
                  <a:lnTo>
                    <a:pt x="261" y="592"/>
                  </a:lnTo>
                  <a:lnTo>
                    <a:pt x="236" y="575"/>
                  </a:lnTo>
                  <a:lnTo>
                    <a:pt x="253" y="550"/>
                  </a:lnTo>
                  <a:lnTo>
                    <a:pt x="278" y="567"/>
                  </a:lnTo>
                  <a:close/>
                  <a:moveTo>
                    <a:pt x="245" y="617"/>
                  </a:moveTo>
                  <a:lnTo>
                    <a:pt x="228" y="642"/>
                  </a:lnTo>
                  <a:lnTo>
                    <a:pt x="203" y="625"/>
                  </a:lnTo>
                  <a:lnTo>
                    <a:pt x="220" y="600"/>
                  </a:lnTo>
                  <a:lnTo>
                    <a:pt x="245" y="617"/>
                  </a:lnTo>
                  <a:close/>
                  <a:moveTo>
                    <a:pt x="212" y="667"/>
                  </a:moveTo>
                  <a:lnTo>
                    <a:pt x="195" y="692"/>
                  </a:lnTo>
                  <a:lnTo>
                    <a:pt x="170" y="675"/>
                  </a:lnTo>
                  <a:lnTo>
                    <a:pt x="187" y="650"/>
                  </a:lnTo>
                  <a:lnTo>
                    <a:pt x="212" y="667"/>
                  </a:lnTo>
                  <a:close/>
                  <a:moveTo>
                    <a:pt x="178" y="717"/>
                  </a:moveTo>
                  <a:lnTo>
                    <a:pt x="162" y="742"/>
                  </a:lnTo>
                  <a:lnTo>
                    <a:pt x="137" y="725"/>
                  </a:lnTo>
                  <a:lnTo>
                    <a:pt x="153" y="700"/>
                  </a:lnTo>
                  <a:lnTo>
                    <a:pt x="178" y="717"/>
                  </a:lnTo>
                  <a:close/>
                  <a:moveTo>
                    <a:pt x="145" y="767"/>
                  </a:moveTo>
                  <a:lnTo>
                    <a:pt x="129" y="792"/>
                  </a:lnTo>
                  <a:lnTo>
                    <a:pt x="104" y="775"/>
                  </a:lnTo>
                  <a:lnTo>
                    <a:pt x="120" y="750"/>
                  </a:lnTo>
                  <a:lnTo>
                    <a:pt x="145" y="767"/>
                  </a:lnTo>
                  <a:close/>
                  <a:moveTo>
                    <a:pt x="112" y="817"/>
                  </a:moveTo>
                  <a:lnTo>
                    <a:pt x="95" y="842"/>
                  </a:lnTo>
                  <a:lnTo>
                    <a:pt x="70" y="825"/>
                  </a:lnTo>
                  <a:lnTo>
                    <a:pt x="87" y="800"/>
                  </a:lnTo>
                  <a:lnTo>
                    <a:pt x="112" y="817"/>
                  </a:lnTo>
                  <a:close/>
                  <a:moveTo>
                    <a:pt x="79" y="867"/>
                  </a:moveTo>
                  <a:lnTo>
                    <a:pt x="62" y="892"/>
                  </a:lnTo>
                  <a:lnTo>
                    <a:pt x="37" y="875"/>
                  </a:lnTo>
                  <a:lnTo>
                    <a:pt x="54" y="850"/>
                  </a:lnTo>
                  <a:lnTo>
                    <a:pt x="79" y="867"/>
                  </a:lnTo>
                  <a:close/>
                  <a:moveTo>
                    <a:pt x="87" y="908"/>
                  </a:moveTo>
                  <a:lnTo>
                    <a:pt x="0" y="958"/>
                  </a:lnTo>
                  <a:lnTo>
                    <a:pt x="12" y="858"/>
                  </a:lnTo>
                  <a:lnTo>
                    <a:pt x="87" y="908"/>
                  </a:lnTo>
                  <a:close/>
                </a:path>
              </a:pathLst>
            </a:custGeom>
            <a:solidFill>
              <a:srgbClr val="CC3300"/>
            </a:solidFill>
            <a:ln w="1270" cap="flat">
              <a:solidFill>
                <a:srgbClr val="CC33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49" name="Rectangle 13"/>
            <p:cNvSpPr>
              <a:spLocks noChangeArrowheads="1"/>
            </p:cNvSpPr>
            <p:nvPr/>
          </p:nvSpPr>
          <p:spPr bwMode="auto">
            <a:xfrm>
              <a:off x="3912" y="3066"/>
              <a:ext cx="1012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800" b="1">
                  <a:solidFill>
                    <a:srgbClr val="000000"/>
                  </a:solidFill>
                  <a:latin typeface="Arial" pitchFamily="34" charset="0"/>
                </a:rPr>
                <a:t>200 – 300 µm</a:t>
              </a:r>
              <a:endParaRPr lang="en-US" sz="1200"/>
            </a:p>
          </p:txBody>
        </p:sp>
        <p:sp>
          <p:nvSpPr>
            <p:cNvPr id="91150" name="Rectangle 14"/>
            <p:cNvSpPr>
              <a:spLocks noChangeArrowheads="1"/>
            </p:cNvSpPr>
            <p:nvPr/>
          </p:nvSpPr>
          <p:spPr bwMode="auto">
            <a:xfrm>
              <a:off x="3087" y="3753"/>
              <a:ext cx="14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sz="1200" b="1">
                  <a:solidFill>
                    <a:srgbClr val="0000FF"/>
                  </a:solidFill>
                  <a:latin typeface="Arial" pitchFamily="34" charset="0"/>
                </a:rPr>
                <a:t>active edges</a:t>
              </a:r>
              <a:endParaRPr lang="en-US" sz="1200"/>
            </a:p>
          </p:txBody>
        </p:sp>
        <p:sp>
          <p:nvSpPr>
            <p:cNvPr id="91151" name="Text Box 15"/>
            <p:cNvSpPr txBox="1">
              <a:spLocks noChangeArrowheads="1"/>
            </p:cNvSpPr>
            <p:nvPr/>
          </p:nvSpPr>
          <p:spPr bwMode="auto">
            <a:xfrm>
              <a:off x="5250" y="1809"/>
              <a:ext cx="2970" cy="613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 eaLnBrk="0" hangingPunct="0"/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</a:rPr>
                <a:t>signal electrodes with contact pads to readout</a:t>
              </a:r>
            </a:p>
          </p:txBody>
        </p:sp>
        <p:sp>
          <p:nvSpPr>
            <p:cNvPr id="91152" name="Line 16"/>
            <p:cNvSpPr>
              <a:spLocks noChangeShapeType="1"/>
            </p:cNvSpPr>
            <p:nvPr/>
          </p:nvSpPr>
          <p:spPr bwMode="auto">
            <a:xfrm>
              <a:off x="4654" y="3909"/>
              <a:ext cx="37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153" name="Line 17"/>
            <p:cNvSpPr>
              <a:spLocks noChangeShapeType="1"/>
            </p:cNvSpPr>
            <p:nvPr/>
          </p:nvSpPr>
          <p:spPr bwMode="auto">
            <a:xfrm flipV="1">
              <a:off x="5032" y="3104"/>
              <a:ext cx="504" cy="289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4" name="Line 18"/>
            <p:cNvSpPr>
              <a:spLocks noChangeShapeType="1"/>
            </p:cNvSpPr>
            <p:nvPr/>
          </p:nvSpPr>
          <p:spPr bwMode="auto">
            <a:xfrm>
              <a:off x="5038" y="3395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232" y="3557"/>
              <a:ext cx="0" cy="2095"/>
              <a:chOff x="4992" y="3488"/>
              <a:chExt cx="0" cy="2095"/>
            </a:xfrm>
          </p:grpSpPr>
          <p:sp>
            <p:nvSpPr>
              <p:cNvPr id="91156" name="Line 20"/>
              <p:cNvSpPr>
                <a:spLocks noChangeShapeType="1"/>
              </p:cNvSpPr>
              <p:nvPr/>
            </p:nvSpPr>
            <p:spPr bwMode="auto">
              <a:xfrm>
                <a:off x="4992" y="4583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7" name="Line 21"/>
              <p:cNvSpPr>
                <a:spLocks noChangeShapeType="1"/>
              </p:cNvSpPr>
              <p:nvPr/>
            </p:nvSpPr>
            <p:spPr bwMode="auto">
              <a:xfrm>
                <a:off x="4992" y="3488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58" name="Line 22"/>
            <p:cNvSpPr>
              <a:spLocks noChangeShapeType="1"/>
            </p:cNvSpPr>
            <p:nvPr/>
          </p:nvSpPr>
          <p:spPr bwMode="auto">
            <a:xfrm>
              <a:off x="5419" y="3395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5613" y="3557"/>
              <a:ext cx="0" cy="2095"/>
              <a:chOff x="5373" y="3488"/>
              <a:chExt cx="0" cy="2095"/>
            </a:xfrm>
          </p:grpSpPr>
          <p:sp>
            <p:nvSpPr>
              <p:cNvPr id="91160" name="Line 24"/>
              <p:cNvSpPr>
                <a:spLocks noChangeShapeType="1"/>
              </p:cNvSpPr>
              <p:nvPr/>
            </p:nvSpPr>
            <p:spPr bwMode="auto">
              <a:xfrm>
                <a:off x="5373" y="4583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1" name="Line 25"/>
              <p:cNvSpPr>
                <a:spLocks noChangeShapeType="1"/>
              </p:cNvSpPr>
              <p:nvPr/>
            </p:nvSpPr>
            <p:spPr bwMode="auto">
              <a:xfrm>
                <a:off x="5373" y="3488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62" name="Line 26"/>
            <p:cNvSpPr>
              <a:spLocks noChangeShapeType="1"/>
            </p:cNvSpPr>
            <p:nvPr/>
          </p:nvSpPr>
          <p:spPr bwMode="auto">
            <a:xfrm>
              <a:off x="5798" y="3395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3" name="Line 27"/>
            <p:cNvSpPr>
              <a:spLocks noChangeShapeType="1"/>
            </p:cNvSpPr>
            <p:nvPr/>
          </p:nvSpPr>
          <p:spPr bwMode="auto">
            <a:xfrm>
              <a:off x="5992" y="4652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4" name="Line 28"/>
            <p:cNvSpPr>
              <a:spLocks noChangeShapeType="1"/>
            </p:cNvSpPr>
            <p:nvPr/>
          </p:nvSpPr>
          <p:spPr bwMode="auto">
            <a:xfrm>
              <a:off x="5992" y="3557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5" name="Line 29"/>
            <p:cNvSpPr>
              <a:spLocks noChangeShapeType="1"/>
            </p:cNvSpPr>
            <p:nvPr/>
          </p:nvSpPr>
          <p:spPr bwMode="auto">
            <a:xfrm>
              <a:off x="6179" y="3395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6" name="Line 30"/>
            <p:cNvSpPr>
              <a:spLocks noChangeShapeType="1"/>
            </p:cNvSpPr>
            <p:nvPr/>
          </p:nvSpPr>
          <p:spPr bwMode="auto">
            <a:xfrm>
              <a:off x="6372" y="4652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7" name="Line 31"/>
            <p:cNvSpPr>
              <a:spLocks noChangeShapeType="1"/>
            </p:cNvSpPr>
            <p:nvPr/>
          </p:nvSpPr>
          <p:spPr bwMode="auto">
            <a:xfrm>
              <a:off x="6372" y="3557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8" name="Line 32"/>
            <p:cNvSpPr>
              <a:spLocks noChangeShapeType="1"/>
            </p:cNvSpPr>
            <p:nvPr/>
          </p:nvSpPr>
          <p:spPr bwMode="auto">
            <a:xfrm>
              <a:off x="6559" y="3393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9" name="Line 33"/>
            <p:cNvSpPr>
              <a:spLocks noChangeShapeType="1"/>
            </p:cNvSpPr>
            <p:nvPr/>
          </p:nvSpPr>
          <p:spPr bwMode="auto">
            <a:xfrm>
              <a:off x="6940" y="3393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0" name="Line 34"/>
            <p:cNvSpPr>
              <a:spLocks noChangeShapeType="1"/>
            </p:cNvSpPr>
            <p:nvPr/>
          </p:nvSpPr>
          <p:spPr bwMode="auto">
            <a:xfrm>
              <a:off x="7319" y="3393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1" name="Line 35"/>
            <p:cNvSpPr>
              <a:spLocks noChangeShapeType="1"/>
            </p:cNvSpPr>
            <p:nvPr/>
          </p:nvSpPr>
          <p:spPr bwMode="auto">
            <a:xfrm>
              <a:off x="7700" y="3393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2" name="Line 36"/>
            <p:cNvSpPr>
              <a:spLocks noChangeShapeType="1"/>
            </p:cNvSpPr>
            <p:nvPr/>
          </p:nvSpPr>
          <p:spPr bwMode="auto">
            <a:xfrm flipV="1">
              <a:off x="5532" y="3089"/>
              <a:ext cx="2601" cy="1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3" name="Freeform 37"/>
            <p:cNvSpPr>
              <a:spLocks noEditPoints="1"/>
            </p:cNvSpPr>
            <p:nvPr/>
          </p:nvSpPr>
          <p:spPr bwMode="auto">
            <a:xfrm>
              <a:off x="4912" y="3090"/>
              <a:ext cx="454" cy="271"/>
            </a:xfrm>
            <a:custGeom>
              <a:avLst/>
              <a:gdLst/>
              <a:ahLst/>
              <a:cxnLst>
                <a:cxn ang="0">
                  <a:pos x="57" y="220"/>
                </a:cxn>
                <a:cxn ang="0">
                  <a:pos x="381" y="25"/>
                </a:cxn>
                <a:cxn ang="0">
                  <a:pos x="397" y="51"/>
                </a:cxn>
                <a:cxn ang="0">
                  <a:pos x="72" y="245"/>
                </a:cxn>
                <a:cxn ang="0">
                  <a:pos x="57" y="220"/>
                </a:cxn>
                <a:cxn ang="0">
                  <a:pos x="100" y="263"/>
                </a:cxn>
                <a:cxn ang="0">
                  <a:pos x="0" y="271"/>
                </a:cxn>
                <a:cxn ang="0">
                  <a:pos x="54" y="186"/>
                </a:cxn>
                <a:cxn ang="0">
                  <a:pos x="100" y="263"/>
                </a:cxn>
                <a:cxn ang="0">
                  <a:pos x="353" y="7"/>
                </a:cxn>
                <a:cxn ang="0">
                  <a:pos x="454" y="0"/>
                </a:cxn>
                <a:cxn ang="0">
                  <a:pos x="399" y="84"/>
                </a:cxn>
                <a:cxn ang="0">
                  <a:pos x="353" y="7"/>
                </a:cxn>
              </a:cxnLst>
              <a:rect l="0" t="0" r="r" b="b"/>
              <a:pathLst>
                <a:path w="454" h="271">
                  <a:moveTo>
                    <a:pt x="57" y="220"/>
                  </a:moveTo>
                  <a:lnTo>
                    <a:pt x="381" y="25"/>
                  </a:lnTo>
                  <a:lnTo>
                    <a:pt x="397" y="51"/>
                  </a:lnTo>
                  <a:lnTo>
                    <a:pt x="72" y="245"/>
                  </a:lnTo>
                  <a:lnTo>
                    <a:pt x="57" y="220"/>
                  </a:lnTo>
                  <a:close/>
                  <a:moveTo>
                    <a:pt x="100" y="263"/>
                  </a:moveTo>
                  <a:lnTo>
                    <a:pt x="0" y="271"/>
                  </a:lnTo>
                  <a:lnTo>
                    <a:pt x="54" y="186"/>
                  </a:lnTo>
                  <a:lnTo>
                    <a:pt x="100" y="263"/>
                  </a:lnTo>
                  <a:close/>
                  <a:moveTo>
                    <a:pt x="353" y="7"/>
                  </a:moveTo>
                  <a:lnTo>
                    <a:pt x="454" y="0"/>
                  </a:lnTo>
                  <a:lnTo>
                    <a:pt x="399" y="84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000000"/>
            </a:solidFill>
            <a:ln w="127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4" name="Line 38"/>
            <p:cNvSpPr>
              <a:spLocks noChangeShapeType="1"/>
            </p:cNvSpPr>
            <p:nvPr/>
          </p:nvSpPr>
          <p:spPr bwMode="auto">
            <a:xfrm>
              <a:off x="5038" y="3384"/>
              <a:ext cx="266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175" name="Line 39"/>
            <p:cNvSpPr>
              <a:spLocks noChangeShapeType="1"/>
            </p:cNvSpPr>
            <p:nvPr/>
          </p:nvSpPr>
          <p:spPr bwMode="auto">
            <a:xfrm>
              <a:off x="6753" y="4648"/>
              <a:ext cx="0" cy="1001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6" name="Line 40"/>
            <p:cNvSpPr>
              <a:spLocks noChangeShapeType="1"/>
            </p:cNvSpPr>
            <p:nvPr/>
          </p:nvSpPr>
          <p:spPr bwMode="auto">
            <a:xfrm>
              <a:off x="6753" y="3553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7" name="Line 41"/>
            <p:cNvSpPr>
              <a:spLocks noChangeShapeType="1"/>
            </p:cNvSpPr>
            <p:nvPr/>
          </p:nvSpPr>
          <p:spPr bwMode="auto">
            <a:xfrm>
              <a:off x="7134" y="4648"/>
              <a:ext cx="0" cy="1001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8" name="Line 42"/>
            <p:cNvSpPr>
              <a:spLocks noChangeShapeType="1"/>
            </p:cNvSpPr>
            <p:nvPr/>
          </p:nvSpPr>
          <p:spPr bwMode="auto">
            <a:xfrm>
              <a:off x="7134" y="3553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79" name="Line 43"/>
            <p:cNvSpPr>
              <a:spLocks noChangeShapeType="1"/>
            </p:cNvSpPr>
            <p:nvPr/>
          </p:nvSpPr>
          <p:spPr bwMode="auto">
            <a:xfrm>
              <a:off x="7512" y="4648"/>
              <a:ext cx="1" cy="1016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0" name="Line 44"/>
            <p:cNvSpPr>
              <a:spLocks noChangeShapeType="1"/>
            </p:cNvSpPr>
            <p:nvPr/>
          </p:nvSpPr>
          <p:spPr bwMode="auto">
            <a:xfrm>
              <a:off x="7512" y="3553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1" name="Oval 45"/>
            <p:cNvSpPr>
              <a:spLocks noChangeArrowheads="1"/>
            </p:cNvSpPr>
            <p:nvPr/>
          </p:nvSpPr>
          <p:spPr bwMode="auto">
            <a:xfrm>
              <a:off x="5210" y="3531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2" name="Oval 46"/>
            <p:cNvSpPr>
              <a:spLocks noChangeArrowheads="1"/>
            </p:cNvSpPr>
            <p:nvPr/>
          </p:nvSpPr>
          <p:spPr bwMode="auto">
            <a:xfrm>
              <a:off x="5593" y="3534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3" name="Oval 47"/>
            <p:cNvSpPr>
              <a:spLocks noChangeArrowheads="1"/>
            </p:cNvSpPr>
            <p:nvPr/>
          </p:nvSpPr>
          <p:spPr bwMode="auto">
            <a:xfrm>
              <a:off x="5972" y="3534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4" name="Oval 48"/>
            <p:cNvSpPr>
              <a:spLocks noChangeArrowheads="1"/>
            </p:cNvSpPr>
            <p:nvPr/>
          </p:nvSpPr>
          <p:spPr bwMode="auto">
            <a:xfrm>
              <a:off x="6355" y="3534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5" name="Oval 49"/>
            <p:cNvSpPr>
              <a:spLocks noChangeArrowheads="1"/>
            </p:cNvSpPr>
            <p:nvPr/>
          </p:nvSpPr>
          <p:spPr bwMode="auto">
            <a:xfrm>
              <a:off x="6731" y="3534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6" name="Oval 50"/>
            <p:cNvSpPr>
              <a:spLocks noChangeArrowheads="1"/>
            </p:cNvSpPr>
            <p:nvPr/>
          </p:nvSpPr>
          <p:spPr bwMode="auto">
            <a:xfrm>
              <a:off x="7114" y="3531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7" name="Oval 51"/>
            <p:cNvSpPr>
              <a:spLocks noChangeArrowheads="1"/>
            </p:cNvSpPr>
            <p:nvPr/>
          </p:nvSpPr>
          <p:spPr bwMode="auto">
            <a:xfrm>
              <a:off x="7493" y="3538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8" name="Oval 52"/>
            <p:cNvSpPr>
              <a:spLocks noChangeArrowheads="1"/>
            </p:cNvSpPr>
            <p:nvPr/>
          </p:nvSpPr>
          <p:spPr bwMode="auto">
            <a:xfrm>
              <a:off x="5596" y="5631"/>
              <a:ext cx="37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9" name="Freeform 53"/>
            <p:cNvSpPr>
              <a:spLocks/>
            </p:cNvSpPr>
            <p:nvPr/>
          </p:nvSpPr>
          <p:spPr bwMode="auto">
            <a:xfrm>
              <a:off x="5972" y="5627"/>
              <a:ext cx="36" cy="3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9"/>
                </a:cxn>
                <a:cxn ang="0">
                  <a:pos x="18" y="37"/>
                </a:cxn>
                <a:cxn ang="0">
                  <a:pos x="36" y="19"/>
                </a:cxn>
                <a:cxn ang="0">
                  <a:pos x="18" y="0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8"/>
                    <a:pt x="8" y="37"/>
                    <a:pt x="18" y="37"/>
                  </a:cubicBezTo>
                  <a:cubicBezTo>
                    <a:pt x="28" y="37"/>
                    <a:pt x="36" y="28"/>
                    <a:pt x="36" y="19"/>
                  </a:cubicBezTo>
                  <a:cubicBezTo>
                    <a:pt x="36" y="8"/>
                    <a:pt x="28" y="0"/>
                    <a:pt x="18" y="0"/>
                  </a:cubicBezTo>
                </a:path>
              </a:pathLst>
            </a:custGeom>
            <a:noFill/>
            <a:ln w="1460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0" name="Oval 54"/>
            <p:cNvSpPr>
              <a:spLocks noChangeArrowheads="1"/>
            </p:cNvSpPr>
            <p:nvPr/>
          </p:nvSpPr>
          <p:spPr bwMode="auto">
            <a:xfrm>
              <a:off x="6359" y="5631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1" name="Oval 55"/>
            <p:cNvSpPr>
              <a:spLocks noChangeArrowheads="1"/>
            </p:cNvSpPr>
            <p:nvPr/>
          </p:nvSpPr>
          <p:spPr bwMode="auto">
            <a:xfrm>
              <a:off x="6734" y="5635"/>
              <a:ext cx="37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2" name="Freeform 56"/>
            <p:cNvSpPr>
              <a:spLocks/>
            </p:cNvSpPr>
            <p:nvPr/>
          </p:nvSpPr>
          <p:spPr bwMode="auto">
            <a:xfrm>
              <a:off x="6734" y="5635"/>
              <a:ext cx="37" cy="3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8"/>
                </a:cxn>
                <a:cxn ang="0">
                  <a:pos x="19" y="36"/>
                </a:cxn>
                <a:cxn ang="0">
                  <a:pos x="37" y="18"/>
                </a:cxn>
                <a:cxn ang="0">
                  <a:pos x="19" y="0"/>
                </a:cxn>
              </a:cxnLst>
              <a:rect l="0" t="0" r="r" b="b"/>
              <a:pathLst>
                <a:path w="37" h="36">
                  <a:moveTo>
                    <a:pt x="19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9" y="36"/>
                  </a:cubicBezTo>
                  <a:cubicBezTo>
                    <a:pt x="28" y="36"/>
                    <a:pt x="37" y="28"/>
                    <a:pt x="37" y="18"/>
                  </a:cubicBezTo>
                  <a:cubicBezTo>
                    <a:pt x="37" y="8"/>
                    <a:pt x="28" y="0"/>
                    <a:pt x="19" y="0"/>
                  </a:cubicBezTo>
                </a:path>
              </a:pathLst>
            </a:custGeom>
            <a:noFill/>
            <a:ln w="1460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3" name="Oval 57"/>
            <p:cNvSpPr>
              <a:spLocks noChangeArrowheads="1"/>
            </p:cNvSpPr>
            <p:nvPr/>
          </p:nvSpPr>
          <p:spPr bwMode="auto">
            <a:xfrm>
              <a:off x="7114" y="5635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4" name="Oval 58"/>
            <p:cNvSpPr>
              <a:spLocks noChangeArrowheads="1"/>
            </p:cNvSpPr>
            <p:nvPr/>
          </p:nvSpPr>
          <p:spPr bwMode="auto">
            <a:xfrm>
              <a:off x="7114" y="5635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5" name="Oval 59"/>
            <p:cNvSpPr>
              <a:spLocks noChangeArrowheads="1"/>
            </p:cNvSpPr>
            <p:nvPr/>
          </p:nvSpPr>
          <p:spPr bwMode="auto">
            <a:xfrm>
              <a:off x="7497" y="5620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6" name="Oval 60"/>
            <p:cNvSpPr>
              <a:spLocks noChangeArrowheads="1"/>
            </p:cNvSpPr>
            <p:nvPr/>
          </p:nvSpPr>
          <p:spPr bwMode="auto">
            <a:xfrm>
              <a:off x="7497" y="5620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97" name="Line 61"/>
            <p:cNvSpPr>
              <a:spLocks noChangeShapeType="1"/>
            </p:cNvSpPr>
            <p:nvPr/>
          </p:nvSpPr>
          <p:spPr bwMode="auto">
            <a:xfrm flipV="1">
              <a:off x="5032" y="3103"/>
              <a:ext cx="504" cy="289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62"/>
            <p:cNvGrpSpPr>
              <a:grpSpLocks/>
            </p:cNvGrpSpPr>
            <p:nvPr/>
          </p:nvGrpSpPr>
          <p:grpSpPr bwMode="auto">
            <a:xfrm>
              <a:off x="5038" y="3394"/>
              <a:ext cx="194" cy="2423"/>
              <a:chOff x="4798" y="3326"/>
              <a:chExt cx="194" cy="2423"/>
            </a:xfrm>
          </p:grpSpPr>
          <p:sp>
            <p:nvSpPr>
              <p:cNvPr id="91199" name="Line 63"/>
              <p:cNvSpPr>
                <a:spLocks noChangeShapeType="1"/>
              </p:cNvSpPr>
              <p:nvPr/>
            </p:nvSpPr>
            <p:spPr bwMode="auto">
              <a:xfrm>
                <a:off x="4798" y="3326"/>
                <a:ext cx="0" cy="2423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4"/>
              <p:cNvGrpSpPr>
                <a:grpSpLocks/>
              </p:cNvGrpSpPr>
              <p:nvPr/>
            </p:nvGrpSpPr>
            <p:grpSpPr bwMode="auto">
              <a:xfrm>
                <a:off x="4992" y="3488"/>
                <a:ext cx="0" cy="2095"/>
                <a:chOff x="4992" y="3488"/>
                <a:chExt cx="0" cy="2095"/>
              </a:xfrm>
            </p:grpSpPr>
            <p:sp>
              <p:nvSpPr>
                <p:cNvPr id="91201" name="Line 65"/>
                <p:cNvSpPr>
                  <a:spLocks noChangeShapeType="1"/>
                </p:cNvSpPr>
                <p:nvPr/>
              </p:nvSpPr>
              <p:spPr bwMode="auto">
                <a:xfrm>
                  <a:off x="4992" y="4583"/>
                  <a:ext cx="0" cy="1000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202" name="Line 66"/>
                <p:cNvSpPr>
                  <a:spLocks noChangeShapeType="1"/>
                </p:cNvSpPr>
                <p:nvPr/>
              </p:nvSpPr>
              <p:spPr bwMode="auto">
                <a:xfrm>
                  <a:off x="4992" y="3488"/>
                  <a:ext cx="0" cy="1000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67"/>
            <p:cNvGrpSpPr>
              <a:grpSpLocks/>
            </p:cNvGrpSpPr>
            <p:nvPr/>
          </p:nvGrpSpPr>
          <p:grpSpPr bwMode="auto">
            <a:xfrm>
              <a:off x="5419" y="3394"/>
              <a:ext cx="194" cy="2423"/>
              <a:chOff x="5179" y="3326"/>
              <a:chExt cx="194" cy="2423"/>
            </a:xfrm>
          </p:grpSpPr>
          <p:sp>
            <p:nvSpPr>
              <p:cNvPr id="91204" name="Line 68"/>
              <p:cNvSpPr>
                <a:spLocks noChangeShapeType="1"/>
              </p:cNvSpPr>
              <p:nvPr/>
            </p:nvSpPr>
            <p:spPr bwMode="auto">
              <a:xfrm>
                <a:off x="5179" y="3326"/>
                <a:ext cx="0" cy="2423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69"/>
              <p:cNvGrpSpPr>
                <a:grpSpLocks/>
              </p:cNvGrpSpPr>
              <p:nvPr/>
            </p:nvGrpSpPr>
            <p:grpSpPr bwMode="auto">
              <a:xfrm>
                <a:off x="5373" y="3488"/>
                <a:ext cx="0" cy="2095"/>
                <a:chOff x="5373" y="3488"/>
                <a:chExt cx="0" cy="2095"/>
              </a:xfrm>
            </p:grpSpPr>
            <p:sp>
              <p:nvSpPr>
                <p:cNvPr id="91206" name="Line 70"/>
                <p:cNvSpPr>
                  <a:spLocks noChangeShapeType="1"/>
                </p:cNvSpPr>
                <p:nvPr/>
              </p:nvSpPr>
              <p:spPr bwMode="auto">
                <a:xfrm>
                  <a:off x="5373" y="4583"/>
                  <a:ext cx="0" cy="1000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207" name="Line 71"/>
                <p:cNvSpPr>
                  <a:spLocks noChangeShapeType="1"/>
                </p:cNvSpPr>
                <p:nvPr/>
              </p:nvSpPr>
              <p:spPr bwMode="auto">
                <a:xfrm>
                  <a:off x="5373" y="3488"/>
                  <a:ext cx="0" cy="1000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1208" name="Line 72"/>
            <p:cNvSpPr>
              <a:spLocks noChangeShapeType="1"/>
            </p:cNvSpPr>
            <p:nvPr/>
          </p:nvSpPr>
          <p:spPr bwMode="auto">
            <a:xfrm>
              <a:off x="5798" y="3394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73"/>
            <p:cNvGrpSpPr>
              <a:grpSpLocks/>
            </p:cNvGrpSpPr>
            <p:nvPr/>
          </p:nvGrpSpPr>
          <p:grpSpPr bwMode="auto">
            <a:xfrm>
              <a:off x="5992" y="3556"/>
              <a:ext cx="0" cy="2095"/>
              <a:chOff x="5752" y="3488"/>
              <a:chExt cx="0" cy="2095"/>
            </a:xfrm>
          </p:grpSpPr>
          <p:sp>
            <p:nvSpPr>
              <p:cNvPr id="91210" name="Line 74"/>
              <p:cNvSpPr>
                <a:spLocks noChangeShapeType="1"/>
              </p:cNvSpPr>
              <p:nvPr/>
            </p:nvSpPr>
            <p:spPr bwMode="auto">
              <a:xfrm>
                <a:off x="5752" y="4583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11" name="Line 75"/>
              <p:cNvSpPr>
                <a:spLocks noChangeShapeType="1"/>
              </p:cNvSpPr>
              <p:nvPr/>
            </p:nvSpPr>
            <p:spPr bwMode="auto">
              <a:xfrm>
                <a:off x="5752" y="3488"/>
                <a:ext cx="0" cy="1000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212" name="Line 76"/>
            <p:cNvSpPr>
              <a:spLocks noChangeShapeType="1"/>
            </p:cNvSpPr>
            <p:nvPr/>
          </p:nvSpPr>
          <p:spPr bwMode="auto">
            <a:xfrm>
              <a:off x="6179" y="3394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3" name="Line 77"/>
            <p:cNvSpPr>
              <a:spLocks noChangeShapeType="1"/>
            </p:cNvSpPr>
            <p:nvPr/>
          </p:nvSpPr>
          <p:spPr bwMode="auto">
            <a:xfrm>
              <a:off x="6372" y="4651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4" name="Line 78"/>
            <p:cNvSpPr>
              <a:spLocks noChangeShapeType="1"/>
            </p:cNvSpPr>
            <p:nvPr/>
          </p:nvSpPr>
          <p:spPr bwMode="auto">
            <a:xfrm>
              <a:off x="6372" y="3556"/>
              <a:ext cx="0" cy="1000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5" name="Line 79"/>
            <p:cNvSpPr>
              <a:spLocks noChangeShapeType="1"/>
            </p:cNvSpPr>
            <p:nvPr/>
          </p:nvSpPr>
          <p:spPr bwMode="auto">
            <a:xfrm>
              <a:off x="6559" y="3392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6" name="Line 80"/>
            <p:cNvSpPr>
              <a:spLocks noChangeShapeType="1"/>
            </p:cNvSpPr>
            <p:nvPr/>
          </p:nvSpPr>
          <p:spPr bwMode="auto">
            <a:xfrm>
              <a:off x="6940" y="3392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7" name="Line 81"/>
            <p:cNvSpPr>
              <a:spLocks noChangeShapeType="1"/>
            </p:cNvSpPr>
            <p:nvPr/>
          </p:nvSpPr>
          <p:spPr bwMode="auto">
            <a:xfrm>
              <a:off x="7319" y="3392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8" name="Line 82"/>
            <p:cNvSpPr>
              <a:spLocks noChangeShapeType="1"/>
            </p:cNvSpPr>
            <p:nvPr/>
          </p:nvSpPr>
          <p:spPr bwMode="auto">
            <a:xfrm>
              <a:off x="7700" y="3392"/>
              <a:ext cx="0" cy="2423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19" name="Line 83"/>
            <p:cNvSpPr>
              <a:spLocks noChangeShapeType="1"/>
            </p:cNvSpPr>
            <p:nvPr/>
          </p:nvSpPr>
          <p:spPr bwMode="auto">
            <a:xfrm>
              <a:off x="5032" y="5832"/>
              <a:ext cx="2665" cy="1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20" name="Freeform 84"/>
            <p:cNvSpPr>
              <a:spLocks noEditPoints="1"/>
            </p:cNvSpPr>
            <p:nvPr/>
          </p:nvSpPr>
          <p:spPr bwMode="auto">
            <a:xfrm>
              <a:off x="4912" y="3089"/>
              <a:ext cx="454" cy="271"/>
            </a:xfrm>
            <a:custGeom>
              <a:avLst/>
              <a:gdLst/>
              <a:ahLst/>
              <a:cxnLst>
                <a:cxn ang="0">
                  <a:pos x="57" y="220"/>
                </a:cxn>
                <a:cxn ang="0">
                  <a:pos x="381" y="25"/>
                </a:cxn>
                <a:cxn ang="0">
                  <a:pos x="397" y="51"/>
                </a:cxn>
                <a:cxn ang="0">
                  <a:pos x="72" y="245"/>
                </a:cxn>
                <a:cxn ang="0">
                  <a:pos x="57" y="220"/>
                </a:cxn>
                <a:cxn ang="0">
                  <a:pos x="100" y="263"/>
                </a:cxn>
                <a:cxn ang="0">
                  <a:pos x="0" y="271"/>
                </a:cxn>
                <a:cxn ang="0">
                  <a:pos x="54" y="186"/>
                </a:cxn>
                <a:cxn ang="0">
                  <a:pos x="100" y="263"/>
                </a:cxn>
                <a:cxn ang="0">
                  <a:pos x="353" y="7"/>
                </a:cxn>
                <a:cxn ang="0">
                  <a:pos x="454" y="0"/>
                </a:cxn>
                <a:cxn ang="0">
                  <a:pos x="399" y="84"/>
                </a:cxn>
                <a:cxn ang="0">
                  <a:pos x="353" y="7"/>
                </a:cxn>
              </a:cxnLst>
              <a:rect l="0" t="0" r="r" b="b"/>
              <a:pathLst>
                <a:path w="454" h="271">
                  <a:moveTo>
                    <a:pt x="57" y="220"/>
                  </a:moveTo>
                  <a:lnTo>
                    <a:pt x="381" y="25"/>
                  </a:lnTo>
                  <a:lnTo>
                    <a:pt x="397" y="51"/>
                  </a:lnTo>
                  <a:lnTo>
                    <a:pt x="72" y="245"/>
                  </a:lnTo>
                  <a:lnTo>
                    <a:pt x="57" y="220"/>
                  </a:lnTo>
                  <a:close/>
                  <a:moveTo>
                    <a:pt x="100" y="263"/>
                  </a:moveTo>
                  <a:lnTo>
                    <a:pt x="0" y="271"/>
                  </a:lnTo>
                  <a:lnTo>
                    <a:pt x="54" y="186"/>
                  </a:lnTo>
                  <a:lnTo>
                    <a:pt x="100" y="263"/>
                  </a:lnTo>
                  <a:close/>
                  <a:moveTo>
                    <a:pt x="353" y="7"/>
                  </a:moveTo>
                  <a:lnTo>
                    <a:pt x="454" y="0"/>
                  </a:lnTo>
                  <a:lnTo>
                    <a:pt x="399" y="84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000000"/>
            </a:solidFill>
            <a:ln w="127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21" name="Oval 85"/>
            <p:cNvSpPr>
              <a:spLocks noChangeArrowheads="1"/>
            </p:cNvSpPr>
            <p:nvPr/>
          </p:nvSpPr>
          <p:spPr bwMode="auto">
            <a:xfrm>
              <a:off x="5214" y="5599"/>
              <a:ext cx="36" cy="36"/>
            </a:xfrm>
            <a:prstGeom prst="ellipse">
              <a:avLst/>
            </a:prstGeom>
            <a:noFill/>
            <a:ln w="1460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22" name="Line 86"/>
            <p:cNvSpPr>
              <a:spLocks noChangeShapeType="1"/>
            </p:cNvSpPr>
            <p:nvPr/>
          </p:nvSpPr>
          <p:spPr bwMode="auto">
            <a:xfrm flipV="1">
              <a:off x="7697" y="3090"/>
              <a:ext cx="436" cy="2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3" name="Line 87"/>
            <p:cNvSpPr>
              <a:spLocks noChangeShapeType="1"/>
            </p:cNvSpPr>
            <p:nvPr/>
          </p:nvSpPr>
          <p:spPr bwMode="auto">
            <a:xfrm rot="21280827" flipV="1">
              <a:off x="7913" y="3252"/>
              <a:ext cx="367" cy="266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4" name="Line 88"/>
            <p:cNvSpPr>
              <a:spLocks noChangeShapeType="1"/>
            </p:cNvSpPr>
            <p:nvPr/>
          </p:nvSpPr>
          <p:spPr bwMode="auto">
            <a:xfrm rot="20961654" flipV="1">
              <a:off x="7912" y="4237"/>
              <a:ext cx="436" cy="2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5" name="Line 89"/>
            <p:cNvSpPr>
              <a:spLocks noChangeShapeType="1"/>
            </p:cNvSpPr>
            <p:nvPr/>
          </p:nvSpPr>
          <p:spPr bwMode="auto">
            <a:xfrm rot="20961654" flipV="1">
              <a:off x="7890" y="4354"/>
              <a:ext cx="436" cy="2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6" name="Line 90"/>
            <p:cNvSpPr>
              <a:spLocks noChangeShapeType="1"/>
            </p:cNvSpPr>
            <p:nvPr/>
          </p:nvSpPr>
          <p:spPr bwMode="auto">
            <a:xfrm rot="20961654" flipV="1">
              <a:off x="7912" y="5297"/>
              <a:ext cx="436" cy="2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7" name="Line 91"/>
            <p:cNvSpPr>
              <a:spLocks noChangeShapeType="1"/>
            </p:cNvSpPr>
            <p:nvPr/>
          </p:nvSpPr>
          <p:spPr bwMode="auto">
            <a:xfrm>
              <a:off x="7700" y="5833"/>
              <a:ext cx="4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8" name="Line 92"/>
            <p:cNvSpPr>
              <a:spLocks noChangeShapeType="1"/>
            </p:cNvSpPr>
            <p:nvPr/>
          </p:nvSpPr>
          <p:spPr bwMode="auto">
            <a:xfrm>
              <a:off x="7912" y="4694"/>
              <a:ext cx="0" cy="96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29" name="Line 93"/>
            <p:cNvSpPr>
              <a:spLocks noChangeShapeType="1"/>
            </p:cNvSpPr>
            <p:nvPr/>
          </p:nvSpPr>
          <p:spPr bwMode="auto">
            <a:xfrm>
              <a:off x="8279" y="4354"/>
              <a:ext cx="0" cy="96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0" name="Line 94"/>
            <p:cNvSpPr>
              <a:spLocks noChangeShapeType="1"/>
            </p:cNvSpPr>
            <p:nvPr/>
          </p:nvSpPr>
          <p:spPr bwMode="auto">
            <a:xfrm>
              <a:off x="7928" y="3548"/>
              <a:ext cx="5" cy="1017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1" name="Line 95"/>
            <p:cNvSpPr>
              <a:spLocks noChangeShapeType="1"/>
            </p:cNvSpPr>
            <p:nvPr/>
          </p:nvSpPr>
          <p:spPr bwMode="auto">
            <a:xfrm>
              <a:off x="8274" y="3221"/>
              <a:ext cx="5" cy="1017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2" name="Line 96"/>
            <p:cNvSpPr>
              <a:spLocks noChangeShapeType="1"/>
            </p:cNvSpPr>
            <p:nvPr/>
          </p:nvSpPr>
          <p:spPr bwMode="auto">
            <a:xfrm>
              <a:off x="7714" y="3385"/>
              <a:ext cx="4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3" name="Line 97"/>
            <p:cNvSpPr>
              <a:spLocks noChangeShapeType="1"/>
            </p:cNvSpPr>
            <p:nvPr/>
          </p:nvSpPr>
          <p:spPr bwMode="auto">
            <a:xfrm>
              <a:off x="8027" y="3089"/>
              <a:ext cx="4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4" name="Line 98"/>
            <p:cNvSpPr>
              <a:spLocks noChangeShapeType="1"/>
            </p:cNvSpPr>
            <p:nvPr/>
          </p:nvSpPr>
          <p:spPr bwMode="auto">
            <a:xfrm rot="20961654" flipV="1">
              <a:off x="7688" y="5671"/>
              <a:ext cx="229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5" name="Line 99"/>
            <p:cNvSpPr>
              <a:spLocks noChangeShapeType="1"/>
            </p:cNvSpPr>
            <p:nvPr/>
          </p:nvSpPr>
          <p:spPr bwMode="auto">
            <a:xfrm>
              <a:off x="8133" y="3089"/>
              <a:ext cx="0" cy="2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6" name="Line 100"/>
            <p:cNvSpPr>
              <a:spLocks noChangeShapeType="1"/>
            </p:cNvSpPr>
            <p:nvPr/>
          </p:nvSpPr>
          <p:spPr bwMode="auto">
            <a:xfrm>
              <a:off x="8280" y="5314"/>
              <a:ext cx="3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1239" name="Picture 103"/>
          <p:cNvPicPr>
            <a:picLocks noChangeAspect="1" noChangeArrowheads="1"/>
          </p:cNvPicPr>
          <p:nvPr/>
        </p:nvPicPr>
        <p:blipFill>
          <a:blip r:embed="rId4" cstate="print"/>
          <a:srcRect l="18018" r="20020"/>
          <a:stretch>
            <a:fillRect/>
          </a:stretch>
        </p:blipFill>
        <p:spPr bwMode="auto">
          <a:xfrm>
            <a:off x="5638800" y="3657600"/>
            <a:ext cx="25209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242" name="Picture 106"/>
          <p:cNvPicPr>
            <a:picLocks noChangeAspect="1" noChangeArrowheads="1"/>
          </p:cNvPicPr>
          <p:nvPr/>
        </p:nvPicPr>
        <p:blipFill>
          <a:blip r:embed="rId5" cstate="print"/>
          <a:srcRect l="25987" t="2670" r="33984" b="10683"/>
          <a:stretch>
            <a:fillRect/>
          </a:stretch>
        </p:blipFill>
        <p:spPr bwMode="auto">
          <a:xfrm>
            <a:off x="1295400" y="2819400"/>
            <a:ext cx="2046288" cy="33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Box 98"/>
          <p:cNvSpPr txBox="1"/>
          <p:nvPr/>
        </p:nvSpPr>
        <p:spPr>
          <a:xfrm>
            <a:off x="1219200" y="6248400"/>
            <a:ext cx="211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 be tested in Exp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62400" y="43434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Next generation available in Mid-May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3" name="Straight Arrow Connector 102"/>
          <p:cNvCxnSpPr>
            <a:stCxn id="101" idx="3"/>
          </p:cNvCxnSpPr>
          <p:nvPr/>
        </p:nvCxnSpPr>
        <p:spPr>
          <a:xfrm>
            <a:off x="5334000" y="4943565"/>
            <a:ext cx="990600" cy="856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4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0668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3300"/>
                </a:solidFill>
              </a:rPr>
              <a:t>STURM2 Prototype (evol. Step) </a:t>
            </a:r>
            <a:r>
              <a:rPr lang="en-US" sz="3200">
                <a:solidFill>
                  <a:srgbClr val="FF3300"/>
                </a:solidFill>
              </a:rPr>
              <a:t> </a:t>
            </a:r>
            <a:br>
              <a:rPr lang="en-US" sz="3200">
                <a:solidFill>
                  <a:srgbClr val="FF3300"/>
                </a:solidFill>
              </a:rPr>
            </a:br>
            <a:r>
              <a:rPr lang="en-US" sz="3200">
                <a:solidFill>
                  <a:srgbClr val="FF3300"/>
                </a:solidFill>
              </a:rPr>
              <a:t>“Max bandwidth/throughput”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362075" y="1447800"/>
            <a:ext cx="2066925" cy="4572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00FF"/>
                </a:solidFill>
                <a:latin typeface="Helvetica" pitchFamily="34" charset="0"/>
              </a:rPr>
              <a:t>Specifications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6437122" y="4995446"/>
            <a:ext cx="1792478" cy="338554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 pitchFamily="34" charset="0"/>
              </a:rPr>
              <a:t>ASIC </a:t>
            </a:r>
            <a:r>
              <a:rPr lang="en-US" sz="1600" dirty="0" smtClean="0">
                <a:solidFill>
                  <a:srgbClr val="008000"/>
                </a:solidFill>
                <a:latin typeface="Helvetica" pitchFamily="34" charset="0"/>
              </a:rPr>
              <a:t>under study</a:t>
            </a:r>
            <a:endParaRPr lang="en-US" sz="1600" dirty="0">
              <a:solidFill>
                <a:srgbClr val="008000"/>
              </a:solidFill>
              <a:latin typeface="Helvetica" pitchFamily="34" charset="0"/>
            </a:endParaRPr>
          </a:p>
        </p:txBody>
      </p:sp>
      <p:graphicFrame>
        <p:nvGraphicFramePr>
          <p:cNvPr id="58377" name="Object 9"/>
          <p:cNvGraphicFramePr>
            <a:graphicFrameLocks noChangeAspect="1"/>
          </p:cNvGraphicFramePr>
          <p:nvPr/>
        </p:nvGraphicFramePr>
        <p:xfrm>
          <a:off x="152400" y="1981200"/>
          <a:ext cx="4724400" cy="2598738"/>
        </p:xfrm>
        <a:graphic>
          <a:graphicData uri="http://schemas.openxmlformats.org/presentationml/2006/ole">
            <p:oleObj spid="_x0000_s36866" name="Worksheet" r:id="rId4" imgW="2520000" imgH="1386000" progId="Excel.Sheet.8">
              <p:embed/>
            </p:oleObj>
          </a:graphicData>
        </a:graphic>
      </p:graphicFrame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5" cstate="print"/>
          <a:srcRect l="1875" t="14063" r="13126" b="8594"/>
          <a:stretch>
            <a:fillRect/>
          </a:stretch>
        </p:blipFill>
        <p:spPr bwMode="auto">
          <a:xfrm>
            <a:off x="838200" y="4751388"/>
            <a:ext cx="28956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886200" y="6172200"/>
            <a:ext cx="34020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2.5GHz (into storage cell)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3962400" y="5486400"/>
            <a:ext cx="286067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~20GHz (onto ASIC)</a:t>
            </a:r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H="1" flipV="1">
            <a:off x="3200400" y="5638800"/>
            <a:ext cx="685800" cy="685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 flipV="1">
            <a:off x="3733800" y="5334000"/>
            <a:ext cx="22860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297926"/>
            <a:ext cx="3657600" cy="36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32k Deep storage ASIC                 </a:t>
            </a:r>
            <a:r>
              <a:rPr lang="en-US" sz="3200" dirty="0" smtClean="0">
                <a:solidFill>
                  <a:srgbClr val="00B050"/>
                </a:solidFill>
              </a:rPr>
              <a:t>RF input coupling (S11)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 descr="IRS_e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00200"/>
            <a:ext cx="2943225" cy="4724400"/>
          </a:xfrm>
          <a:prstGeom prst="rect">
            <a:avLst/>
          </a:prstGeom>
          <a:noFill/>
        </p:spPr>
      </p:pic>
      <p:pic>
        <p:nvPicPr>
          <p:cNvPr id="7" name="Picture 6" descr="IRS_eval_ch1_SW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0850" y="1524000"/>
            <a:ext cx="6153150" cy="462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6248400"/>
            <a:ext cx="31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Excellent input coupling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IDL\taskAndSchedule\LAPPD\2010-02-09-TDA1-block-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6286500" cy="50292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Next Generation ASIC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600200" y="6019800"/>
            <a:ext cx="6248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10us long “streak camera” (1M points sampling)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7813" t="12675" r="8594" b="11431"/>
          <a:stretch>
            <a:fillRect/>
          </a:stretch>
        </p:blipFill>
        <p:spPr bwMode="auto">
          <a:xfrm>
            <a:off x="-1" y="3581400"/>
            <a:ext cx="574747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191000"/>
            <a:ext cx="26974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3733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Front-end, compact,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f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readout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8111" t="34259" r="23865" b="8333"/>
          <a:stretch>
            <a:fillRect/>
          </a:stretch>
        </p:blipFill>
        <p:spPr bwMode="auto">
          <a:xfrm>
            <a:off x="3276600" y="-1"/>
            <a:ext cx="5867400" cy="394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l="4442" r="5772" b="24394"/>
          <a:stretch>
            <a:fillRect/>
          </a:stretch>
        </p:blipFill>
        <p:spPr bwMode="auto">
          <a:xfrm>
            <a:off x="0" y="914400"/>
            <a:ext cx="3254375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5257800" cy="649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29000" y="0"/>
            <a:ext cx="5410200" cy="609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Back-end:  high throughput DAQ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90800"/>
            <a:ext cx="23622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4x 3Gbps bi-directional optical fiber links (from front-end)</a:t>
            </a:r>
            <a:endParaRPr lang="en-US" sz="2400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2667000" y="2286000"/>
            <a:ext cx="762000" cy="1089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2667000" y="3375630"/>
            <a:ext cx="914400" cy="9677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1600200"/>
            <a:ext cx="23622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4x Analog Devices Black-Fin Digital Signal Processing chips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(prompt data reduction)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5581471"/>
            <a:ext cx="25908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Standard compact PCI format (expandable)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6096000" y="5486400"/>
            <a:ext cx="609600" cy="6952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62800" y="4495800"/>
            <a:ext cx="19812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Dedicated server for real-time data quality display and archiving      (RAID array)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4582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r>
              <a:rPr lang="en-US" sz="3200" dirty="0" smtClean="0">
                <a:solidFill>
                  <a:srgbClr val="00B050"/>
                </a:solidFill>
              </a:rPr>
              <a:t>Great progress – first x-rays!</a:t>
            </a:r>
            <a:br>
              <a:rPr lang="en-US" sz="3200" dirty="0" smtClean="0">
                <a:solidFill>
                  <a:srgbClr val="00B050"/>
                </a:solidFill>
              </a:rPr>
            </a:br>
            <a:r>
              <a:rPr lang="en-US" sz="3200" dirty="0" smtClean="0">
                <a:solidFill>
                  <a:srgbClr val="0066FF"/>
                </a:solidFill>
              </a:rPr>
              <a:t>Next step:  incremental improvement all fronts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8229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Next generation of x-ray detectors                             </a:t>
            </a:r>
            <a:r>
              <a:rPr lang="en-US" sz="2400" dirty="0" smtClean="0">
                <a:solidFill>
                  <a:srgbClr val="00B0F0"/>
                </a:solidFill>
              </a:rPr>
              <a:t>(thick Si trench electrodes, CZT) </a:t>
            </a:r>
            <a:endParaRPr lang="en-US" sz="2800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 Improved sampling speed, deeper storage ASICs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 Commission multi Giga-byte/s data transfer/archiving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7030A0"/>
                </a:solidFill>
              </a:rPr>
              <a:t> Fast feature extraction/real time data reduction algorithm development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85344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Giga-Hertz Detector and Data Acquisition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948" y="1066800"/>
            <a:ext cx="79284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Simulated x-ray production, transport &amp; detection: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2 source configurations </a:t>
            </a:r>
            <a:r>
              <a:rPr lang="en-US" sz="2000" dirty="0" smtClean="0">
                <a:solidFill>
                  <a:srgbClr val="0070C0"/>
                </a:solidFill>
              </a:rPr>
              <a:t>(bremsstrahlung, Compton backscatter)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~1ps timing, intense flux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 x-ray beamline and first readout commissioned Sept 2010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Key development directions: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Detectors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High speed sampling ASICs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High throughput readout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Real time, fast feature extraction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Giga-Hertz, Giga-Samples/s and Giga-bits/s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3200" dirty="0" err="1">
                <a:solidFill>
                  <a:srgbClr val="9900CC"/>
                </a:solidFill>
              </a:rPr>
              <a:t>Bremsstrahlung</a:t>
            </a:r>
            <a:r>
              <a:rPr lang="en-US" sz="3200" dirty="0">
                <a:solidFill>
                  <a:srgbClr val="9900CC"/>
                </a:solidFill>
              </a:rPr>
              <a:t> </a:t>
            </a:r>
            <a:r>
              <a:rPr lang="en-US" sz="3200" dirty="0" smtClean="0">
                <a:solidFill>
                  <a:srgbClr val="9900CC"/>
                </a:solidFill>
              </a:rPr>
              <a:t>x-ray source:  UH FEL</a:t>
            </a:r>
            <a:endParaRPr lang="en-US" sz="3200" dirty="0">
              <a:solidFill>
                <a:srgbClr val="9900CC"/>
              </a:solidFill>
            </a:endParaRPr>
          </a:p>
        </p:txBody>
      </p:sp>
      <p:pic>
        <p:nvPicPr>
          <p:cNvPr id="20483" name="Picture 3" descr="SbandG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1349375"/>
            <a:ext cx="2773362" cy="2100263"/>
          </a:xfrm>
          <a:prstGeom prst="rect">
            <a:avLst/>
          </a:prstGeom>
          <a:noFill/>
        </p:spPr>
      </p:pic>
      <p:pic>
        <p:nvPicPr>
          <p:cNvPr id="20484" name="Picture 4" descr="chicane_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017838"/>
            <a:ext cx="3624262" cy="2727325"/>
          </a:xfrm>
          <a:prstGeom prst="rect">
            <a:avLst/>
          </a:prstGeom>
          <a:noFill/>
        </p:spPr>
      </p:pic>
      <p:pic>
        <p:nvPicPr>
          <p:cNvPr id="20485" name="Picture 5" descr="chicane_pl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794125"/>
            <a:ext cx="6049962" cy="2611438"/>
          </a:xfrm>
          <a:prstGeom prst="rect">
            <a:avLst/>
          </a:prstGeom>
          <a:noFill/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505200" y="1905000"/>
            <a:ext cx="0" cy="3810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00400" y="1189038"/>
            <a:ext cx="62706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9900"/>
                </a:solidFill>
              </a:rPr>
              <a:t>Target:</a:t>
            </a:r>
          </a:p>
          <a:p>
            <a:r>
              <a:rPr lang="en-US" sz="1200">
                <a:solidFill>
                  <a:srgbClr val="FF9900"/>
                </a:solidFill>
              </a:rPr>
              <a:t>Thin </a:t>
            </a:r>
          </a:p>
          <a:p>
            <a:r>
              <a:rPr lang="en-US" sz="1200">
                <a:solidFill>
                  <a:srgbClr val="FF9900"/>
                </a:solidFill>
              </a:rPr>
              <a:t>Cu foil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276600" y="2316163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 </a:t>
            </a:r>
            <a:r>
              <a:rPr lang="en-US" sz="1200" dirty="0"/>
              <a:t>mil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200400" y="213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267200" y="1905000"/>
            <a:ext cx="0" cy="3810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951288" y="1189038"/>
            <a:ext cx="7334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folHlink"/>
                </a:solidFill>
              </a:rPr>
              <a:t>Vacuum</a:t>
            </a:r>
          </a:p>
          <a:p>
            <a:pPr algn="ctr"/>
            <a:r>
              <a:rPr lang="en-US" sz="1200" b="1">
                <a:solidFill>
                  <a:schemeClr val="folHlink"/>
                </a:solidFill>
              </a:rPr>
              <a:t>Al Exit </a:t>
            </a:r>
          </a:p>
          <a:p>
            <a:pPr algn="ctr"/>
            <a:r>
              <a:rPr lang="en-US" sz="1200" b="1">
                <a:solidFill>
                  <a:schemeClr val="folHlink"/>
                </a:solidFill>
              </a:rPr>
              <a:t>Window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4191000" y="2286000"/>
            <a:ext cx="152400" cy="762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198938" y="1828800"/>
            <a:ext cx="152400" cy="762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038600" y="2438400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8</a:t>
            </a:r>
            <a:r>
              <a:rPr lang="en-US" sz="1200" dirty="0" smtClean="0"/>
              <a:t> </a:t>
            </a:r>
            <a:r>
              <a:rPr lang="en-US" sz="1200" dirty="0"/>
              <a:t>mil</a:t>
            </a: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4876800" y="1566863"/>
            <a:ext cx="2819400" cy="1066800"/>
          </a:xfrm>
          <a:prstGeom prst="ellipse">
            <a:avLst/>
          </a:prstGeom>
          <a:solidFill>
            <a:schemeClr val="hlink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5562600" y="2667000"/>
            <a:ext cx="1408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10 mil polyethylene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5410200" y="1249363"/>
            <a:ext cx="1909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hlink"/>
                </a:solidFill>
              </a:rPr>
              <a:t>Helium filled </a:t>
            </a:r>
            <a:r>
              <a:rPr lang="en-US" sz="1200" b="1" dirty="0" smtClean="0">
                <a:solidFill>
                  <a:schemeClr val="hlink"/>
                </a:solidFill>
              </a:rPr>
              <a:t>transport line</a:t>
            </a:r>
            <a:endParaRPr lang="en-US" sz="1200" b="1" dirty="0">
              <a:solidFill>
                <a:schemeClr val="hlink"/>
              </a:solidFill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4267200" y="1981200"/>
            <a:ext cx="609600" cy="228600"/>
          </a:xfrm>
          <a:prstGeom prst="rect">
            <a:avLst/>
          </a:prstGeom>
          <a:solidFill>
            <a:srgbClr val="CCFFCC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4343400" y="2209800"/>
            <a:ext cx="487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~15”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4419600" y="1752600"/>
            <a:ext cx="404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66FF99"/>
                </a:solidFill>
              </a:rPr>
              <a:t>Air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7772400" y="1981200"/>
            <a:ext cx="762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 rot="-5400000">
            <a:off x="7277894" y="1369219"/>
            <a:ext cx="1063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Plastic cover`</a:t>
            </a: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7924800" y="1981200"/>
            <a:ext cx="762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 rot="-5400000">
            <a:off x="7571581" y="1537494"/>
            <a:ext cx="76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Active Si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8077200" y="1981200"/>
            <a:ext cx="3810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 rot="-5400000">
            <a:off x="7913688" y="1577975"/>
            <a:ext cx="661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Bulk Si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7239000" y="2438400"/>
            <a:ext cx="498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1mm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7391400" y="2635250"/>
            <a:ext cx="619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2.4um</a:t>
            </a:r>
            <a:endParaRPr lang="en-US" sz="1200" dirty="0"/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7964488" y="2286000"/>
            <a:ext cx="646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300 um</a:t>
            </a: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534400" y="1981200"/>
            <a:ext cx="1524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 rot="-5400000">
            <a:off x="8260557" y="1580356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Carrier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8763000" y="1981200"/>
            <a:ext cx="152400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 rot="-5400000">
            <a:off x="8354219" y="1418431"/>
            <a:ext cx="958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FR-4 (PCB)</a:t>
            </a:r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 flipV="1">
            <a:off x="7543800" y="2286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7772400" y="2286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8374063" y="2743200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62.5 mil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8077200" y="2525713"/>
            <a:ext cx="646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200 um</a:t>
            </a: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 flipV="1">
            <a:off x="86106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 flipV="1">
            <a:off x="8763000" y="22860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4953000" y="1981200"/>
            <a:ext cx="2667000" cy="228600"/>
          </a:xfrm>
          <a:prstGeom prst="rect">
            <a:avLst/>
          </a:prstGeom>
          <a:solidFill>
            <a:srgbClr val="99CCFF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1" name="Text Box 41"/>
          <p:cNvSpPr txBox="1">
            <a:spLocks noChangeArrowheads="1"/>
          </p:cNvSpPr>
          <p:nvPr/>
        </p:nvSpPr>
        <p:spPr bwMode="auto">
          <a:xfrm>
            <a:off x="76200" y="685800"/>
            <a:ext cx="6277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</a:rPr>
              <a:t>Charged particle (beam bunch) direct production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304800" y="6396335"/>
            <a:ext cx="60943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</a:rPr>
              <a:t>Pop-in target (Mike </a:t>
            </a:r>
            <a:r>
              <a:rPr lang="en-US" sz="2400" dirty="0" err="1" smtClean="0">
                <a:solidFill>
                  <a:srgbClr val="FF3300"/>
                </a:solidFill>
              </a:rPr>
              <a:t>Hadmack</a:t>
            </a:r>
            <a:r>
              <a:rPr lang="en-US" sz="2400" dirty="0" smtClean="0">
                <a:solidFill>
                  <a:srgbClr val="FF3300"/>
                </a:solidFill>
              </a:rPr>
              <a:t> poster for details)</a:t>
            </a:r>
            <a:endParaRPr lang="en-US" sz="2400" dirty="0">
              <a:solidFill>
                <a:srgbClr val="FF3300"/>
              </a:solidFill>
            </a:endParaRPr>
          </a:p>
        </p:txBody>
      </p:sp>
      <p:cxnSp>
        <p:nvCxnSpPr>
          <p:cNvPr id="46" name="Straight Arrow Connector 45"/>
          <p:cNvCxnSpPr>
            <a:stCxn id="43" idx="0"/>
          </p:cNvCxnSpPr>
          <p:nvPr/>
        </p:nvCxnSpPr>
        <p:spPr>
          <a:xfrm rot="5400000" flipH="1" flipV="1">
            <a:off x="3278423" y="5559959"/>
            <a:ext cx="909935" cy="762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3429000" y="3810000"/>
            <a:ext cx="2667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114800" y="3505200"/>
            <a:ext cx="7489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x-rays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C1D1-6F5B-44F6-93F1-4C1C6395B1EB}" type="slidenum">
              <a:rPr lang="en-US"/>
              <a:pPr/>
              <a:t>4</a:t>
            </a:fld>
            <a:endParaRPr lang="en-US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09563" y="4448175"/>
            <a:ext cx="8834437" cy="240982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en-US" sz="1600">
              <a:latin typeface="Helvetica" pitchFamily="34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3152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9900CC"/>
                </a:solidFill>
              </a:rPr>
              <a:t>x-ray beamline Instrumentation:           PA/HEP experience</a:t>
            </a:r>
            <a:endParaRPr lang="en-US" sz="4000" dirty="0">
              <a:solidFill>
                <a:srgbClr val="9900CC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52400" y="685800"/>
            <a:ext cx="8770938" cy="2422525"/>
            <a:chOff x="171" y="2658"/>
            <a:chExt cx="5525" cy="1526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4224" y="2946"/>
              <a:ext cx="912" cy="1056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1296" y="3042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432" y="3186"/>
              <a:ext cx="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900"/>
                  </a:solidFill>
                </a:rPr>
                <a:t>Detectors</a:t>
              </a: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1296" y="3330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1296" y="3618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440" y="3186"/>
              <a:ext cx="96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440" y="313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1632" y="313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 flipH="1">
              <a:off x="1440" y="347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480" y="2850"/>
              <a:ext cx="6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ASICs</a:t>
              </a:r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>
              <a:off x="1056" y="3042"/>
              <a:ext cx="43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1440" y="3616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Front-end</a:t>
              </a:r>
            </a:p>
            <a:p>
              <a:r>
                <a:rPr lang="en-US" sz="1800"/>
                <a:t>Module</a:t>
              </a: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H="1" flipV="1">
              <a:off x="1536" y="352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Rectangle 18"/>
            <p:cNvSpPr>
              <a:spLocks noChangeArrowheads="1"/>
            </p:cNvSpPr>
            <p:nvPr/>
          </p:nvSpPr>
          <p:spPr bwMode="auto">
            <a:xfrm>
              <a:off x="1392" y="3042"/>
              <a:ext cx="720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Rectangle 19"/>
            <p:cNvSpPr>
              <a:spLocks noChangeArrowheads="1"/>
            </p:cNvSpPr>
            <p:nvPr/>
          </p:nvSpPr>
          <p:spPr bwMode="auto">
            <a:xfrm>
              <a:off x="2112" y="3042"/>
              <a:ext cx="768" cy="960"/>
            </a:xfrm>
            <a:prstGeom prst="rect">
              <a:avLst/>
            </a:prstGeom>
            <a:solidFill>
              <a:srgbClr val="FF99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2256" y="3570"/>
              <a:ext cx="56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Master</a:t>
              </a:r>
            </a:p>
            <a:p>
              <a:r>
                <a:rPr lang="en-US" sz="1800"/>
                <a:t>Module</a:t>
              </a:r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1680" y="313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680" y="318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1680" y="323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1680" y="328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>
              <a:off x="1680" y="333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>
              <a:off x="1680" y="337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7"/>
            <p:cNvSpPr>
              <a:spLocks noChangeShapeType="1"/>
            </p:cNvSpPr>
            <p:nvPr/>
          </p:nvSpPr>
          <p:spPr bwMode="auto">
            <a:xfrm>
              <a:off x="1680" y="342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>
              <a:off x="1680" y="347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Rectangle 29"/>
            <p:cNvSpPr>
              <a:spLocks noChangeArrowheads="1"/>
            </p:cNvSpPr>
            <p:nvPr/>
          </p:nvSpPr>
          <p:spPr bwMode="auto">
            <a:xfrm>
              <a:off x="2352" y="3282"/>
              <a:ext cx="288" cy="192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Freeform 30"/>
            <p:cNvSpPr>
              <a:spLocks/>
            </p:cNvSpPr>
            <p:nvPr/>
          </p:nvSpPr>
          <p:spPr bwMode="auto">
            <a:xfrm>
              <a:off x="2864" y="3114"/>
              <a:ext cx="1360" cy="232"/>
            </a:xfrm>
            <a:custGeom>
              <a:avLst/>
              <a:gdLst/>
              <a:ahLst/>
              <a:cxnLst>
                <a:cxn ang="0">
                  <a:pos x="16" y="120"/>
                </a:cxn>
                <a:cxn ang="0">
                  <a:pos x="64" y="120"/>
                </a:cxn>
                <a:cxn ang="0">
                  <a:pos x="400" y="216"/>
                </a:cxn>
                <a:cxn ang="0">
                  <a:pos x="784" y="24"/>
                </a:cxn>
                <a:cxn ang="0">
                  <a:pos x="1360" y="72"/>
                </a:cxn>
              </a:cxnLst>
              <a:rect l="0" t="0" r="r" b="b"/>
              <a:pathLst>
                <a:path w="1360" h="232">
                  <a:moveTo>
                    <a:pt x="16" y="120"/>
                  </a:moveTo>
                  <a:cubicBezTo>
                    <a:pt x="8" y="112"/>
                    <a:pt x="0" y="104"/>
                    <a:pt x="64" y="120"/>
                  </a:cubicBezTo>
                  <a:cubicBezTo>
                    <a:pt x="128" y="136"/>
                    <a:pt x="280" y="232"/>
                    <a:pt x="400" y="216"/>
                  </a:cubicBezTo>
                  <a:cubicBezTo>
                    <a:pt x="520" y="200"/>
                    <a:pt x="624" y="48"/>
                    <a:pt x="784" y="24"/>
                  </a:cubicBezTo>
                  <a:cubicBezTo>
                    <a:pt x="944" y="0"/>
                    <a:pt x="1152" y="36"/>
                    <a:pt x="1360" y="72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/>
            <p:cNvSpPr>
              <a:spLocks/>
            </p:cNvSpPr>
            <p:nvPr/>
          </p:nvSpPr>
          <p:spPr bwMode="auto">
            <a:xfrm>
              <a:off x="2864" y="3210"/>
              <a:ext cx="1360" cy="232"/>
            </a:xfrm>
            <a:custGeom>
              <a:avLst/>
              <a:gdLst/>
              <a:ahLst/>
              <a:cxnLst>
                <a:cxn ang="0">
                  <a:pos x="16" y="120"/>
                </a:cxn>
                <a:cxn ang="0">
                  <a:pos x="64" y="120"/>
                </a:cxn>
                <a:cxn ang="0">
                  <a:pos x="400" y="216"/>
                </a:cxn>
                <a:cxn ang="0">
                  <a:pos x="784" y="24"/>
                </a:cxn>
                <a:cxn ang="0">
                  <a:pos x="1360" y="72"/>
                </a:cxn>
              </a:cxnLst>
              <a:rect l="0" t="0" r="r" b="b"/>
              <a:pathLst>
                <a:path w="1360" h="232">
                  <a:moveTo>
                    <a:pt x="16" y="120"/>
                  </a:moveTo>
                  <a:cubicBezTo>
                    <a:pt x="8" y="112"/>
                    <a:pt x="0" y="104"/>
                    <a:pt x="64" y="120"/>
                  </a:cubicBezTo>
                  <a:cubicBezTo>
                    <a:pt x="128" y="136"/>
                    <a:pt x="280" y="232"/>
                    <a:pt x="400" y="216"/>
                  </a:cubicBezTo>
                  <a:cubicBezTo>
                    <a:pt x="520" y="200"/>
                    <a:pt x="624" y="48"/>
                    <a:pt x="784" y="24"/>
                  </a:cubicBezTo>
                  <a:cubicBezTo>
                    <a:pt x="944" y="0"/>
                    <a:pt x="1152" y="36"/>
                    <a:pt x="1360" y="72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auto">
            <a:xfrm>
              <a:off x="2876" y="3308"/>
              <a:ext cx="1360" cy="232"/>
            </a:xfrm>
            <a:custGeom>
              <a:avLst/>
              <a:gdLst/>
              <a:ahLst/>
              <a:cxnLst>
                <a:cxn ang="0">
                  <a:pos x="16" y="120"/>
                </a:cxn>
                <a:cxn ang="0">
                  <a:pos x="64" y="120"/>
                </a:cxn>
                <a:cxn ang="0">
                  <a:pos x="400" y="216"/>
                </a:cxn>
                <a:cxn ang="0">
                  <a:pos x="784" y="24"/>
                </a:cxn>
                <a:cxn ang="0">
                  <a:pos x="1360" y="72"/>
                </a:cxn>
              </a:cxnLst>
              <a:rect l="0" t="0" r="r" b="b"/>
              <a:pathLst>
                <a:path w="1360" h="232">
                  <a:moveTo>
                    <a:pt x="16" y="120"/>
                  </a:moveTo>
                  <a:cubicBezTo>
                    <a:pt x="8" y="112"/>
                    <a:pt x="0" y="104"/>
                    <a:pt x="64" y="120"/>
                  </a:cubicBezTo>
                  <a:cubicBezTo>
                    <a:pt x="128" y="136"/>
                    <a:pt x="280" y="232"/>
                    <a:pt x="400" y="216"/>
                  </a:cubicBezTo>
                  <a:cubicBezTo>
                    <a:pt x="520" y="200"/>
                    <a:pt x="624" y="48"/>
                    <a:pt x="784" y="24"/>
                  </a:cubicBezTo>
                  <a:cubicBezTo>
                    <a:pt x="944" y="0"/>
                    <a:pt x="1152" y="36"/>
                    <a:pt x="1360" y="72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auto">
            <a:xfrm>
              <a:off x="2876" y="3404"/>
              <a:ext cx="1360" cy="232"/>
            </a:xfrm>
            <a:custGeom>
              <a:avLst/>
              <a:gdLst/>
              <a:ahLst/>
              <a:cxnLst>
                <a:cxn ang="0">
                  <a:pos x="16" y="120"/>
                </a:cxn>
                <a:cxn ang="0">
                  <a:pos x="64" y="120"/>
                </a:cxn>
                <a:cxn ang="0">
                  <a:pos x="400" y="216"/>
                </a:cxn>
                <a:cxn ang="0">
                  <a:pos x="784" y="24"/>
                </a:cxn>
                <a:cxn ang="0">
                  <a:pos x="1360" y="72"/>
                </a:cxn>
              </a:cxnLst>
              <a:rect l="0" t="0" r="r" b="b"/>
              <a:pathLst>
                <a:path w="1360" h="232">
                  <a:moveTo>
                    <a:pt x="16" y="120"/>
                  </a:moveTo>
                  <a:cubicBezTo>
                    <a:pt x="8" y="112"/>
                    <a:pt x="0" y="104"/>
                    <a:pt x="64" y="120"/>
                  </a:cubicBezTo>
                  <a:cubicBezTo>
                    <a:pt x="128" y="136"/>
                    <a:pt x="280" y="232"/>
                    <a:pt x="400" y="216"/>
                  </a:cubicBezTo>
                  <a:cubicBezTo>
                    <a:pt x="520" y="200"/>
                    <a:pt x="624" y="48"/>
                    <a:pt x="784" y="24"/>
                  </a:cubicBezTo>
                  <a:cubicBezTo>
                    <a:pt x="944" y="0"/>
                    <a:pt x="1152" y="36"/>
                    <a:pt x="1360" y="72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Text Box 34"/>
            <p:cNvSpPr txBox="1">
              <a:spLocks noChangeArrowheads="1"/>
            </p:cNvSpPr>
            <p:nvPr/>
          </p:nvSpPr>
          <p:spPr bwMode="auto">
            <a:xfrm>
              <a:off x="3120" y="3666"/>
              <a:ext cx="94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Giga-bit</a:t>
              </a:r>
            </a:p>
            <a:p>
              <a:r>
                <a:rPr lang="en-US">
                  <a:solidFill>
                    <a:srgbClr val="FF3300"/>
                  </a:solidFill>
                </a:rPr>
                <a:t>Fiber links</a:t>
              </a:r>
            </a:p>
          </p:txBody>
        </p:sp>
        <p:sp>
          <p:nvSpPr>
            <p:cNvPr id="14371" name="Text Box 35"/>
            <p:cNvSpPr txBox="1">
              <a:spLocks noChangeArrowheads="1"/>
            </p:cNvSpPr>
            <p:nvPr/>
          </p:nvSpPr>
          <p:spPr bwMode="auto">
            <a:xfrm>
              <a:off x="3840" y="2658"/>
              <a:ext cx="16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cPCI crate (control room)</a:t>
              </a:r>
            </a:p>
          </p:txBody>
        </p:sp>
        <p:sp>
          <p:nvSpPr>
            <p:cNvPr id="14372" name="Rectangle 36"/>
            <p:cNvSpPr>
              <a:spLocks noChangeArrowheads="1"/>
            </p:cNvSpPr>
            <p:nvPr/>
          </p:nvSpPr>
          <p:spPr bwMode="auto">
            <a:xfrm>
              <a:off x="4224" y="3042"/>
              <a:ext cx="480" cy="72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Rectangle 37"/>
            <p:cNvSpPr>
              <a:spLocks noChangeArrowheads="1"/>
            </p:cNvSpPr>
            <p:nvPr/>
          </p:nvSpPr>
          <p:spPr bwMode="auto">
            <a:xfrm>
              <a:off x="4224" y="3138"/>
              <a:ext cx="192" cy="384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Text Box 38"/>
            <p:cNvSpPr txBox="1">
              <a:spLocks noChangeArrowheads="1"/>
            </p:cNvSpPr>
            <p:nvPr/>
          </p:nvSpPr>
          <p:spPr bwMode="auto">
            <a:xfrm>
              <a:off x="5206" y="2994"/>
              <a:ext cx="47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CC"/>
                  </a:solidFill>
                </a:rPr>
                <a:t>New</a:t>
              </a:r>
            </a:p>
            <a:p>
              <a:r>
                <a:rPr lang="en-US">
                  <a:solidFill>
                    <a:srgbClr val="FF33CC"/>
                  </a:solidFill>
                </a:rPr>
                <a:t>card</a:t>
              </a: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>
              <a:off x="4416" y="3138"/>
              <a:ext cx="816" cy="144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Text Box 40"/>
            <p:cNvSpPr txBox="1">
              <a:spLocks noChangeArrowheads="1"/>
            </p:cNvSpPr>
            <p:nvPr/>
          </p:nvSpPr>
          <p:spPr bwMode="auto">
            <a:xfrm>
              <a:off x="5206" y="337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6666FF"/>
                  </a:solidFill>
                </a:rPr>
                <a:t>CPU</a:t>
              </a:r>
            </a:p>
          </p:txBody>
        </p:sp>
        <p:sp>
          <p:nvSpPr>
            <p:cNvPr id="14377" name="Line 41"/>
            <p:cNvSpPr>
              <a:spLocks noChangeShapeType="1"/>
            </p:cNvSpPr>
            <p:nvPr/>
          </p:nvSpPr>
          <p:spPr bwMode="auto">
            <a:xfrm flipH="1" flipV="1">
              <a:off x="4704" y="3474"/>
              <a:ext cx="528" cy="48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Line 42"/>
            <p:cNvSpPr>
              <a:spLocks noChangeShapeType="1"/>
            </p:cNvSpPr>
            <p:nvPr/>
          </p:nvSpPr>
          <p:spPr bwMode="auto">
            <a:xfrm flipV="1">
              <a:off x="171" y="3514"/>
              <a:ext cx="600" cy="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9" name="Text Box 43"/>
            <p:cNvSpPr txBox="1">
              <a:spLocks noChangeArrowheads="1"/>
            </p:cNvSpPr>
            <p:nvPr/>
          </p:nvSpPr>
          <p:spPr bwMode="auto">
            <a:xfrm>
              <a:off x="253" y="3603"/>
              <a:ext cx="483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Helvetica" pitchFamily="34" charset="0"/>
                </a:rPr>
                <a:t>X-rays</a:t>
              </a:r>
            </a:p>
          </p:txBody>
        </p:sp>
      </p:grpSp>
      <p:pic>
        <p:nvPicPr>
          <p:cNvPr id="14381" name="Picture 45" descr="MPPC_plane"/>
          <p:cNvPicPr>
            <a:picLocks noChangeAspect="1" noChangeArrowheads="1"/>
          </p:cNvPicPr>
          <p:nvPr/>
        </p:nvPicPr>
        <p:blipFill>
          <a:blip r:embed="rId3" cstate="print"/>
          <a:srcRect l="45000" t="36667" r="35500" b="39999"/>
          <a:stretch>
            <a:fillRect/>
          </a:stretch>
        </p:blipFill>
        <p:spPr bwMode="auto">
          <a:xfrm>
            <a:off x="381000" y="3454400"/>
            <a:ext cx="990600" cy="889000"/>
          </a:xfrm>
          <a:prstGeom prst="rect">
            <a:avLst/>
          </a:prstGeom>
          <a:noFill/>
        </p:spPr>
      </p:pic>
      <p:pic>
        <p:nvPicPr>
          <p:cNvPr id="14382" name="Picture 46" descr="DAQ_crate"/>
          <p:cNvPicPr>
            <a:picLocks noChangeAspect="1" noChangeArrowheads="1"/>
          </p:cNvPicPr>
          <p:nvPr/>
        </p:nvPicPr>
        <p:blipFill>
          <a:blip r:embed="rId4" cstate="print"/>
          <a:srcRect l="32001" t="39333" r="12500"/>
          <a:stretch>
            <a:fillRect/>
          </a:stretch>
        </p:blipFill>
        <p:spPr bwMode="auto">
          <a:xfrm>
            <a:off x="6096000" y="3886200"/>
            <a:ext cx="2819400" cy="2311400"/>
          </a:xfrm>
          <a:prstGeom prst="rect">
            <a:avLst/>
          </a:prstGeom>
          <a:noFill/>
        </p:spPr>
      </p:pic>
      <p:sp>
        <p:nvSpPr>
          <p:cNvPr id="14383" name="Line 47"/>
          <p:cNvSpPr>
            <a:spLocks noChangeShapeType="1"/>
          </p:cNvSpPr>
          <p:nvPr/>
        </p:nvSpPr>
        <p:spPr bwMode="auto">
          <a:xfrm>
            <a:off x="6629400" y="3048000"/>
            <a:ext cx="76200" cy="12192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8001000" y="3048000"/>
            <a:ext cx="762000" cy="9906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85" name="Picture 49" descr="FE_stack"/>
          <p:cNvPicPr>
            <a:picLocks noChangeAspect="1" noChangeArrowheads="1"/>
          </p:cNvPicPr>
          <p:nvPr/>
        </p:nvPicPr>
        <p:blipFill>
          <a:blip r:embed="rId5" cstate="print"/>
          <a:srcRect t="20667" r="9500" b="23334"/>
          <a:stretch>
            <a:fillRect/>
          </a:stretch>
        </p:blipFill>
        <p:spPr bwMode="auto">
          <a:xfrm>
            <a:off x="304800" y="5245100"/>
            <a:ext cx="2819400" cy="1308100"/>
          </a:xfrm>
          <a:prstGeom prst="rect">
            <a:avLst/>
          </a:prstGeom>
          <a:noFill/>
        </p:spPr>
      </p:pic>
      <p:sp>
        <p:nvSpPr>
          <p:cNvPr id="14386" name="Line 50"/>
          <p:cNvSpPr>
            <a:spLocks noChangeShapeType="1"/>
          </p:cNvSpPr>
          <p:nvPr/>
        </p:nvSpPr>
        <p:spPr bwMode="auto">
          <a:xfrm>
            <a:off x="5943600" y="3124200"/>
            <a:ext cx="16764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87" name="Line 51"/>
          <p:cNvSpPr>
            <a:spLocks noChangeShapeType="1"/>
          </p:cNvSpPr>
          <p:nvPr/>
        </p:nvSpPr>
        <p:spPr bwMode="auto">
          <a:xfrm flipH="1">
            <a:off x="533400" y="2895600"/>
            <a:ext cx="43434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88" name="Picture 52" descr="Sturm_b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200400"/>
            <a:ext cx="1782763" cy="1771650"/>
          </a:xfrm>
          <a:prstGeom prst="rect">
            <a:avLst/>
          </a:prstGeom>
          <a:noFill/>
        </p:spPr>
      </p:pic>
      <p:pic>
        <p:nvPicPr>
          <p:cNvPr id="14389" name="Picture 53"/>
          <p:cNvPicPr>
            <a:picLocks noChangeAspect="1" noChangeArrowheads="1"/>
          </p:cNvPicPr>
          <p:nvPr/>
        </p:nvPicPr>
        <p:blipFill>
          <a:blip r:embed="rId7" cstate="print"/>
          <a:srcRect t="46687"/>
          <a:stretch>
            <a:fillRect/>
          </a:stretch>
        </p:blipFill>
        <p:spPr bwMode="auto">
          <a:xfrm>
            <a:off x="3657600" y="4905375"/>
            <a:ext cx="4267200" cy="1708150"/>
          </a:xfrm>
          <a:prstGeom prst="rect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</p:pic>
      <p:sp>
        <p:nvSpPr>
          <p:cNvPr id="14390" name="Line 54"/>
          <p:cNvSpPr>
            <a:spLocks noChangeShapeType="1"/>
          </p:cNvSpPr>
          <p:nvPr/>
        </p:nvSpPr>
        <p:spPr bwMode="auto">
          <a:xfrm flipH="1">
            <a:off x="4191000" y="3048000"/>
            <a:ext cx="12192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91" name="Line 55"/>
          <p:cNvSpPr>
            <a:spLocks noChangeShapeType="1"/>
          </p:cNvSpPr>
          <p:nvPr/>
        </p:nvSpPr>
        <p:spPr bwMode="auto">
          <a:xfrm flipV="1">
            <a:off x="6934200" y="4267200"/>
            <a:ext cx="609600" cy="6096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92" name="Line 56"/>
          <p:cNvSpPr>
            <a:spLocks noChangeShapeType="1"/>
          </p:cNvSpPr>
          <p:nvPr/>
        </p:nvSpPr>
        <p:spPr bwMode="auto">
          <a:xfrm flipH="1">
            <a:off x="1905000" y="1905000"/>
            <a:ext cx="30480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93" name="Line 57"/>
          <p:cNvSpPr>
            <a:spLocks noChangeShapeType="1"/>
          </p:cNvSpPr>
          <p:nvPr/>
        </p:nvSpPr>
        <p:spPr bwMode="auto">
          <a:xfrm flipH="1">
            <a:off x="914400" y="2438400"/>
            <a:ext cx="914400" cy="914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94" name="Text Box 58"/>
          <p:cNvSpPr txBox="1">
            <a:spLocks noChangeArrowheads="1"/>
          </p:cNvSpPr>
          <p:nvPr/>
        </p:nvSpPr>
        <p:spPr bwMode="auto">
          <a:xfrm>
            <a:off x="1066800" y="6553200"/>
            <a:ext cx="1562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Master module</a:t>
            </a:r>
          </a:p>
        </p:txBody>
      </p:sp>
      <p:sp>
        <p:nvSpPr>
          <p:cNvPr id="61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9900CC"/>
                </a:solidFill>
              </a:rPr>
              <a:t>Sample result of beam transport simulation</a:t>
            </a:r>
            <a:endParaRPr lang="en-US" sz="3200" dirty="0">
              <a:solidFill>
                <a:srgbClr val="9900CC"/>
              </a:solidFill>
            </a:endParaRPr>
          </a:p>
        </p:txBody>
      </p:sp>
      <p:sp>
        <p:nvSpPr>
          <p:cNvPr id="49155" name="Line 1027"/>
          <p:cNvSpPr>
            <a:spLocks noChangeShapeType="1"/>
          </p:cNvSpPr>
          <p:nvPr/>
        </p:nvSpPr>
        <p:spPr bwMode="auto">
          <a:xfrm>
            <a:off x="2286000" y="1311275"/>
            <a:ext cx="0" cy="3810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6" name="Text Box 1028"/>
          <p:cNvSpPr txBox="1">
            <a:spLocks noChangeArrowheads="1"/>
          </p:cNvSpPr>
          <p:nvPr/>
        </p:nvSpPr>
        <p:spPr bwMode="auto">
          <a:xfrm>
            <a:off x="1981200" y="595313"/>
            <a:ext cx="62706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9900"/>
                </a:solidFill>
              </a:rPr>
              <a:t>Target:</a:t>
            </a:r>
          </a:p>
          <a:p>
            <a:r>
              <a:rPr lang="en-US" sz="1200">
                <a:solidFill>
                  <a:srgbClr val="FF9900"/>
                </a:solidFill>
              </a:rPr>
              <a:t>Thin </a:t>
            </a:r>
          </a:p>
          <a:p>
            <a:r>
              <a:rPr lang="en-US" sz="1200">
                <a:solidFill>
                  <a:srgbClr val="FF9900"/>
                </a:solidFill>
              </a:rPr>
              <a:t>Cu foil</a:t>
            </a:r>
          </a:p>
        </p:txBody>
      </p:sp>
      <p:sp>
        <p:nvSpPr>
          <p:cNvPr id="49157" name="Text Box 1029"/>
          <p:cNvSpPr txBox="1">
            <a:spLocks noChangeArrowheads="1"/>
          </p:cNvSpPr>
          <p:nvPr/>
        </p:nvSpPr>
        <p:spPr bwMode="auto">
          <a:xfrm>
            <a:off x="2057400" y="1722438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 </a:t>
            </a:r>
            <a:r>
              <a:rPr lang="en-US" sz="1200" dirty="0"/>
              <a:t>mil</a:t>
            </a:r>
          </a:p>
        </p:txBody>
      </p:sp>
      <p:sp>
        <p:nvSpPr>
          <p:cNvPr id="49158" name="Line 1030"/>
          <p:cNvSpPr>
            <a:spLocks noChangeShapeType="1"/>
          </p:cNvSpPr>
          <p:nvPr/>
        </p:nvSpPr>
        <p:spPr bwMode="auto">
          <a:xfrm>
            <a:off x="1981200" y="15398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9" name="Line 1031"/>
          <p:cNvSpPr>
            <a:spLocks noChangeShapeType="1"/>
          </p:cNvSpPr>
          <p:nvPr/>
        </p:nvSpPr>
        <p:spPr bwMode="auto">
          <a:xfrm>
            <a:off x="3048000" y="1311275"/>
            <a:ext cx="0" cy="3810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0" name="Text Box 1032"/>
          <p:cNvSpPr txBox="1">
            <a:spLocks noChangeArrowheads="1"/>
          </p:cNvSpPr>
          <p:nvPr/>
        </p:nvSpPr>
        <p:spPr bwMode="auto">
          <a:xfrm>
            <a:off x="2732088" y="595313"/>
            <a:ext cx="7334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folHlink"/>
                </a:solidFill>
              </a:rPr>
              <a:t>Vacuum</a:t>
            </a:r>
          </a:p>
          <a:p>
            <a:pPr algn="ctr"/>
            <a:r>
              <a:rPr lang="en-US" sz="1200" b="1">
                <a:solidFill>
                  <a:schemeClr val="folHlink"/>
                </a:solidFill>
              </a:rPr>
              <a:t>Al Exit </a:t>
            </a:r>
          </a:p>
          <a:p>
            <a:pPr algn="ctr"/>
            <a:r>
              <a:rPr lang="en-US" sz="1200" b="1">
                <a:solidFill>
                  <a:schemeClr val="folHlink"/>
                </a:solidFill>
              </a:rPr>
              <a:t>Window</a:t>
            </a:r>
          </a:p>
        </p:txBody>
      </p:sp>
      <p:sp>
        <p:nvSpPr>
          <p:cNvPr id="49161" name="Rectangle 1033"/>
          <p:cNvSpPr>
            <a:spLocks noChangeArrowheads="1"/>
          </p:cNvSpPr>
          <p:nvPr/>
        </p:nvSpPr>
        <p:spPr bwMode="auto">
          <a:xfrm>
            <a:off x="2971800" y="1692275"/>
            <a:ext cx="152400" cy="762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Rectangle 1034"/>
          <p:cNvSpPr>
            <a:spLocks noChangeArrowheads="1"/>
          </p:cNvSpPr>
          <p:nvPr/>
        </p:nvSpPr>
        <p:spPr bwMode="auto">
          <a:xfrm>
            <a:off x="2979738" y="1235075"/>
            <a:ext cx="152400" cy="762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Text Box 1035"/>
          <p:cNvSpPr txBox="1">
            <a:spLocks noChangeArrowheads="1"/>
          </p:cNvSpPr>
          <p:nvPr/>
        </p:nvSpPr>
        <p:spPr bwMode="auto">
          <a:xfrm>
            <a:off x="2819400" y="184467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8</a:t>
            </a:r>
            <a:r>
              <a:rPr lang="en-US" sz="1200" dirty="0" smtClean="0"/>
              <a:t> </a:t>
            </a:r>
            <a:r>
              <a:rPr lang="en-US" sz="1200" dirty="0"/>
              <a:t>mil</a:t>
            </a:r>
          </a:p>
        </p:txBody>
      </p:sp>
      <p:sp>
        <p:nvSpPr>
          <p:cNvPr id="49164" name="Oval 1036"/>
          <p:cNvSpPr>
            <a:spLocks noChangeArrowheads="1"/>
          </p:cNvSpPr>
          <p:nvPr/>
        </p:nvSpPr>
        <p:spPr bwMode="auto">
          <a:xfrm>
            <a:off x="3657600" y="973138"/>
            <a:ext cx="2819400" cy="1066800"/>
          </a:xfrm>
          <a:prstGeom prst="ellipse">
            <a:avLst/>
          </a:prstGeom>
          <a:solidFill>
            <a:schemeClr val="hlink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Text Box 1037"/>
          <p:cNvSpPr txBox="1">
            <a:spLocks noChangeArrowheads="1"/>
          </p:cNvSpPr>
          <p:nvPr/>
        </p:nvSpPr>
        <p:spPr bwMode="auto">
          <a:xfrm>
            <a:off x="4343400" y="2073275"/>
            <a:ext cx="1408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10 mil polyethylene</a:t>
            </a:r>
          </a:p>
        </p:txBody>
      </p:sp>
      <p:sp>
        <p:nvSpPr>
          <p:cNvPr id="49166" name="Text Box 1038"/>
          <p:cNvSpPr txBox="1">
            <a:spLocks noChangeArrowheads="1"/>
          </p:cNvSpPr>
          <p:nvPr/>
        </p:nvSpPr>
        <p:spPr bwMode="auto">
          <a:xfrm>
            <a:off x="4191000" y="655638"/>
            <a:ext cx="1830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hlink"/>
                </a:solidFill>
              </a:rPr>
              <a:t>Helium filled bag/volume</a:t>
            </a:r>
          </a:p>
        </p:txBody>
      </p:sp>
      <p:sp>
        <p:nvSpPr>
          <p:cNvPr id="49167" name="Rectangle 1039"/>
          <p:cNvSpPr>
            <a:spLocks noChangeArrowheads="1"/>
          </p:cNvSpPr>
          <p:nvPr/>
        </p:nvSpPr>
        <p:spPr bwMode="auto">
          <a:xfrm>
            <a:off x="3048000" y="1387475"/>
            <a:ext cx="609600" cy="228600"/>
          </a:xfrm>
          <a:prstGeom prst="rect">
            <a:avLst/>
          </a:prstGeom>
          <a:solidFill>
            <a:srgbClr val="CCFFCC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Text Box 1040"/>
          <p:cNvSpPr txBox="1">
            <a:spLocks noChangeArrowheads="1"/>
          </p:cNvSpPr>
          <p:nvPr/>
        </p:nvSpPr>
        <p:spPr bwMode="auto">
          <a:xfrm>
            <a:off x="3124200" y="1616075"/>
            <a:ext cx="487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~15”</a:t>
            </a:r>
          </a:p>
        </p:txBody>
      </p:sp>
      <p:sp>
        <p:nvSpPr>
          <p:cNvPr id="49169" name="Text Box 1041"/>
          <p:cNvSpPr txBox="1">
            <a:spLocks noChangeArrowheads="1"/>
          </p:cNvSpPr>
          <p:nvPr/>
        </p:nvSpPr>
        <p:spPr bwMode="auto">
          <a:xfrm>
            <a:off x="3200400" y="1158875"/>
            <a:ext cx="404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66FF99"/>
                </a:solidFill>
              </a:rPr>
              <a:t>Air</a:t>
            </a:r>
          </a:p>
        </p:txBody>
      </p:sp>
      <p:sp>
        <p:nvSpPr>
          <p:cNvPr id="49170" name="Rectangle 1042"/>
          <p:cNvSpPr>
            <a:spLocks noChangeArrowheads="1"/>
          </p:cNvSpPr>
          <p:nvPr/>
        </p:nvSpPr>
        <p:spPr bwMode="auto">
          <a:xfrm>
            <a:off x="6553200" y="1387475"/>
            <a:ext cx="762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Text Box 1043"/>
          <p:cNvSpPr txBox="1">
            <a:spLocks noChangeArrowheads="1"/>
          </p:cNvSpPr>
          <p:nvPr/>
        </p:nvSpPr>
        <p:spPr bwMode="auto">
          <a:xfrm rot="-5400000">
            <a:off x="6058694" y="775494"/>
            <a:ext cx="1063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Plastic cover`</a:t>
            </a:r>
          </a:p>
        </p:txBody>
      </p:sp>
      <p:sp>
        <p:nvSpPr>
          <p:cNvPr id="49172" name="Rectangle 1044"/>
          <p:cNvSpPr>
            <a:spLocks noChangeArrowheads="1"/>
          </p:cNvSpPr>
          <p:nvPr/>
        </p:nvSpPr>
        <p:spPr bwMode="auto">
          <a:xfrm>
            <a:off x="6705600" y="1387475"/>
            <a:ext cx="762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Text Box 1045"/>
          <p:cNvSpPr txBox="1">
            <a:spLocks noChangeArrowheads="1"/>
          </p:cNvSpPr>
          <p:nvPr/>
        </p:nvSpPr>
        <p:spPr bwMode="auto">
          <a:xfrm rot="-5400000">
            <a:off x="6352381" y="943769"/>
            <a:ext cx="765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Active Si</a:t>
            </a:r>
          </a:p>
        </p:txBody>
      </p:sp>
      <p:sp>
        <p:nvSpPr>
          <p:cNvPr id="49174" name="Rectangle 1046"/>
          <p:cNvSpPr>
            <a:spLocks noChangeArrowheads="1"/>
          </p:cNvSpPr>
          <p:nvPr/>
        </p:nvSpPr>
        <p:spPr bwMode="auto">
          <a:xfrm>
            <a:off x="6858000" y="1387475"/>
            <a:ext cx="3810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Text Box 1047"/>
          <p:cNvSpPr txBox="1">
            <a:spLocks noChangeArrowheads="1"/>
          </p:cNvSpPr>
          <p:nvPr/>
        </p:nvSpPr>
        <p:spPr bwMode="auto">
          <a:xfrm rot="-5400000">
            <a:off x="6694488" y="984250"/>
            <a:ext cx="661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Bulk Si</a:t>
            </a:r>
          </a:p>
        </p:txBody>
      </p:sp>
      <p:sp>
        <p:nvSpPr>
          <p:cNvPr id="49176" name="Text Box 1048"/>
          <p:cNvSpPr txBox="1">
            <a:spLocks noChangeArrowheads="1"/>
          </p:cNvSpPr>
          <p:nvPr/>
        </p:nvSpPr>
        <p:spPr bwMode="auto">
          <a:xfrm>
            <a:off x="6019800" y="1844675"/>
            <a:ext cx="498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1mm</a:t>
            </a:r>
          </a:p>
        </p:txBody>
      </p:sp>
      <p:sp>
        <p:nvSpPr>
          <p:cNvPr id="49177" name="Text Box 1049"/>
          <p:cNvSpPr txBox="1">
            <a:spLocks noChangeArrowheads="1"/>
          </p:cNvSpPr>
          <p:nvPr/>
        </p:nvSpPr>
        <p:spPr bwMode="auto">
          <a:xfrm>
            <a:off x="6172200" y="2041525"/>
            <a:ext cx="5838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2.4um</a:t>
            </a:r>
            <a:endParaRPr lang="en-US" sz="1200" dirty="0"/>
          </a:p>
        </p:txBody>
      </p:sp>
      <p:sp>
        <p:nvSpPr>
          <p:cNvPr id="49178" name="Text Box 1050"/>
          <p:cNvSpPr txBox="1">
            <a:spLocks noChangeArrowheads="1"/>
          </p:cNvSpPr>
          <p:nvPr/>
        </p:nvSpPr>
        <p:spPr bwMode="auto">
          <a:xfrm>
            <a:off x="6745288" y="1692275"/>
            <a:ext cx="646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300 um</a:t>
            </a:r>
          </a:p>
        </p:txBody>
      </p:sp>
      <p:sp>
        <p:nvSpPr>
          <p:cNvPr id="49179" name="Rectangle 1051"/>
          <p:cNvSpPr>
            <a:spLocks noChangeArrowheads="1"/>
          </p:cNvSpPr>
          <p:nvPr/>
        </p:nvSpPr>
        <p:spPr bwMode="auto">
          <a:xfrm>
            <a:off x="7315200" y="1387475"/>
            <a:ext cx="1524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Text Box 1052"/>
          <p:cNvSpPr txBox="1">
            <a:spLocks noChangeArrowheads="1"/>
          </p:cNvSpPr>
          <p:nvPr/>
        </p:nvSpPr>
        <p:spPr bwMode="auto">
          <a:xfrm rot="-5400000">
            <a:off x="7041357" y="986631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Carrier</a:t>
            </a:r>
          </a:p>
        </p:txBody>
      </p:sp>
      <p:sp>
        <p:nvSpPr>
          <p:cNvPr id="49181" name="Rectangle 1053"/>
          <p:cNvSpPr>
            <a:spLocks noChangeArrowheads="1"/>
          </p:cNvSpPr>
          <p:nvPr/>
        </p:nvSpPr>
        <p:spPr bwMode="auto">
          <a:xfrm>
            <a:off x="7543800" y="1387475"/>
            <a:ext cx="152400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82" name="Text Box 1054"/>
          <p:cNvSpPr txBox="1">
            <a:spLocks noChangeArrowheads="1"/>
          </p:cNvSpPr>
          <p:nvPr/>
        </p:nvSpPr>
        <p:spPr bwMode="auto">
          <a:xfrm rot="-5400000">
            <a:off x="7135019" y="824706"/>
            <a:ext cx="958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FR-4 (PCB)</a:t>
            </a:r>
          </a:p>
        </p:txBody>
      </p:sp>
      <p:sp>
        <p:nvSpPr>
          <p:cNvPr id="49183" name="Line 1055"/>
          <p:cNvSpPr>
            <a:spLocks noChangeShapeType="1"/>
          </p:cNvSpPr>
          <p:nvPr/>
        </p:nvSpPr>
        <p:spPr bwMode="auto">
          <a:xfrm flipV="1">
            <a:off x="6324600" y="1692275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84" name="Line 1056"/>
          <p:cNvSpPr>
            <a:spLocks noChangeShapeType="1"/>
          </p:cNvSpPr>
          <p:nvPr/>
        </p:nvSpPr>
        <p:spPr bwMode="auto">
          <a:xfrm flipV="1">
            <a:off x="6553200" y="1692275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85" name="Text Box 1057"/>
          <p:cNvSpPr txBox="1">
            <a:spLocks noChangeArrowheads="1"/>
          </p:cNvSpPr>
          <p:nvPr/>
        </p:nvSpPr>
        <p:spPr bwMode="auto">
          <a:xfrm>
            <a:off x="7154863" y="2149475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62.5 mil</a:t>
            </a:r>
          </a:p>
        </p:txBody>
      </p:sp>
      <p:sp>
        <p:nvSpPr>
          <p:cNvPr id="49186" name="Text Box 1058"/>
          <p:cNvSpPr txBox="1">
            <a:spLocks noChangeArrowheads="1"/>
          </p:cNvSpPr>
          <p:nvPr/>
        </p:nvSpPr>
        <p:spPr bwMode="auto">
          <a:xfrm>
            <a:off x="6858000" y="1931988"/>
            <a:ext cx="646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200 um</a:t>
            </a:r>
          </a:p>
        </p:txBody>
      </p:sp>
      <p:sp>
        <p:nvSpPr>
          <p:cNvPr id="49187" name="Line 1059"/>
          <p:cNvSpPr>
            <a:spLocks noChangeShapeType="1"/>
          </p:cNvSpPr>
          <p:nvPr/>
        </p:nvSpPr>
        <p:spPr bwMode="auto">
          <a:xfrm flipV="1">
            <a:off x="7391400" y="16922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88" name="Line 1060"/>
          <p:cNvSpPr>
            <a:spLocks noChangeShapeType="1"/>
          </p:cNvSpPr>
          <p:nvPr/>
        </p:nvSpPr>
        <p:spPr bwMode="auto">
          <a:xfrm flipV="1">
            <a:off x="7543800" y="1692275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89" name="Rectangle 1061"/>
          <p:cNvSpPr>
            <a:spLocks noChangeArrowheads="1"/>
          </p:cNvSpPr>
          <p:nvPr/>
        </p:nvSpPr>
        <p:spPr bwMode="auto">
          <a:xfrm>
            <a:off x="3733800" y="1387475"/>
            <a:ext cx="2667000" cy="228600"/>
          </a:xfrm>
          <a:prstGeom prst="rect">
            <a:avLst/>
          </a:prstGeom>
          <a:solidFill>
            <a:srgbClr val="99CCFF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90" name="Text Box 1062"/>
          <p:cNvSpPr txBox="1">
            <a:spLocks noChangeArrowheads="1"/>
          </p:cNvSpPr>
          <p:nvPr/>
        </p:nvSpPr>
        <p:spPr bwMode="auto">
          <a:xfrm>
            <a:off x="76200" y="1066800"/>
            <a:ext cx="17283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Ebeam</a:t>
            </a:r>
            <a:r>
              <a:rPr lang="en-US" dirty="0"/>
              <a:t> = 40MeV</a:t>
            </a:r>
          </a:p>
          <a:p>
            <a:r>
              <a:rPr lang="en-US" dirty="0" smtClean="0"/>
              <a:t>&lt;I&gt;=200mA</a:t>
            </a:r>
            <a:endParaRPr lang="en-US" dirty="0"/>
          </a:p>
          <a:p>
            <a:endParaRPr lang="en-US" sz="1400" dirty="0"/>
          </a:p>
        </p:txBody>
      </p:sp>
      <p:sp>
        <p:nvSpPr>
          <p:cNvPr id="49191" name="Line 1063"/>
          <p:cNvSpPr>
            <a:spLocks noChangeShapeType="1"/>
          </p:cNvSpPr>
          <p:nvPr/>
        </p:nvSpPr>
        <p:spPr bwMode="auto">
          <a:xfrm flipV="1">
            <a:off x="7467600" y="1752600"/>
            <a:ext cx="3810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92" name="Text Box 1064"/>
          <p:cNvSpPr txBox="1">
            <a:spLocks noChangeArrowheads="1"/>
          </p:cNvSpPr>
          <p:nvPr/>
        </p:nvSpPr>
        <p:spPr bwMode="auto">
          <a:xfrm>
            <a:off x="1736725" y="1371600"/>
            <a:ext cx="303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e-</a:t>
            </a:r>
          </a:p>
        </p:txBody>
      </p:sp>
      <p:sp>
        <p:nvSpPr>
          <p:cNvPr id="49193" name="Text Box 1065"/>
          <p:cNvSpPr txBox="1">
            <a:spLocks noChangeArrowheads="1"/>
          </p:cNvSpPr>
          <p:nvPr/>
        </p:nvSpPr>
        <p:spPr bwMode="auto">
          <a:xfrm>
            <a:off x="609600" y="5562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Single </a:t>
            </a:r>
            <a:r>
              <a:rPr lang="en-US" dirty="0" err="1" smtClean="0">
                <a:solidFill>
                  <a:schemeClr val="accent2"/>
                </a:solidFill>
              </a:rPr>
              <a:t>ps</a:t>
            </a:r>
            <a:r>
              <a:rPr lang="en-US" dirty="0" smtClean="0">
                <a:solidFill>
                  <a:schemeClr val="accent2"/>
                </a:solidFill>
              </a:rPr>
              <a:t> bunch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9194" name="Rectangle 1066"/>
          <p:cNvSpPr>
            <a:spLocks noChangeArrowheads="1"/>
          </p:cNvSpPr>
          <p:nvPr/>
        </p:nvSpPr>
        <p:spPr bwMode="auto">
          <a:xfrm>
            <a:off x="7848600" y="1371600"/>
            <a:ext cx="76200" cy="304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95" name="Text Box 1067"/>
          <p:cNvSpPr txBox="1">
            <a:spLocks noChangeArrowheads="1"/>
          </p:cNvSpPr>
          <p:nvPr/>
        </p:nvSpPr>
        <p:spPr bwMode="auto">
          <a:xfrm rot="-5400000">
            <a:off x="7332663" y="736600"/>
            <a:ext cx="1112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BaF2 radiator</a:t>
            </a:r>
          </a:p>
        </p:txBody>
      </p:sp>
      <p:sp>
        <p:nvSpPr>
          <p:cNvPr id="49197" name="Text Box 1069"/>
          <p:cNvSpPr txBox="1">
            <a:spLocks noChangeArrowheads="1"/>
          </p:cNvSpPr>
          <p:nvPr/>
        </p:nvSpPr>
        <p:spPr bwMode="auto">
          <a:xfrm>
            <a:off x="8043863" y="1371600"/>
            <a:ext cx="947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10 mil BaF2</a:t>
            </a:r>
          </a:p>
        </p:txBody>
      </p:sp>
      <p:pic>
        <p:nvPicPr>
          <p:cNvPr id="49198" name="Picture 1070" descr="depositBa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5081588" cy="3784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99" name="Text Box 1071"/>
          <p:cNvSpPr txBox="1">
            <a:spLocks noChangeArrowheads="1"/>
          </p:cNvSpPr>
          <p:nvPr/>
        </p:nvSpPr>
        <p:spPr bwMode="auto">
          <a:xfrm>
            <a:off x="6019800" y="35052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3300"/>
                </a:solidFill>
              </a:rPr>
              <a:t>Mean energy:</a:t>
            </a:r>
          </a:p>
          <a:p>
            <a:pPr algn="ctr"/>
            <a:r>
              <a:rPr lang="en-US" dirty="0" smtClean="0">
                <a:solidFill>
                  <a:srgbClr val="FF3300"/>
                </a:solidFill>
              </a:rPr>
              <a:t>60-70keV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9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 flipV="1">
            <a:off x="2743200" y="1828800"/>
            <a:ext cx="152400" cy="1143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2" name="Picture 45" descr="exitVacu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8" y="2971800"/>
            <a:ext cx="3170953" cy="2362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/>
              <a:t>6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0383" y="4378519"/>
            <a:ext cx="1828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16-channel 2.5GSa/s </a:t>
            </a:r>
          </a:p>
          <a:p>
            <a:r>
              <a:rPr lang="en-US" sz="1400" dirty="0" smtClean="0"/>
              <a:t>TARGET digitizer ASIC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Runs – “first light”</a:t>
            </a:r>
            <a:endParaRPr lang="en-US" dirty="0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670970" y="860610"/>
          <a:ext cx="4473030" cy="3352800"/>
        </p:xfrm>
        <a:graphic>
          <a:graphicData uri="http://schemas.openxmlformats.org/presentationml/2006/ole">
            <p:oleObj spid="_x0000_s3074" name="Acrobat Document" r:id="rId3" imgW="7204680" imgH="5391360" progId="AcroExch.Document.7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0800" y="838200"/>
          <a:ext cx="4470400" cy="3352800"/>
        </p:xfrm>
        <a:graphic>
          <a:graphicData uri="http://schemas.openxmlformats.org/presentationml/2006/ole">
            <p:oleObj spid="_x0000_s3075" name="Acrobat Document" r:id="rId4" imgW="7204680" imgH="5391360" progId="AcroExch.Document.7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1600" y="2308410"/>
            <a:ext cx="2253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 Target 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308410"/>
            <a:ext cx="2081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 Target In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200525" y="4419600"/>
          <a:ext cx="4943475" cy="1865312"/>
        </p:xfrm>
        <a:graphic>
          <a:graphicData uri="http://schemas.openxmlformats.org/presentationml/2006/ole">
            <p:oleObj spid="_x0000_s3076" name="Acrobat Document" r:id="rId5" imgW="7204680" imgH="5391360" progId="AcroExch.Document.7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81600" y="6324600"/>
            <a:ext cx="3226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AC-coupled:  fit to extract pulses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876800"/>
            <a:ext cx="3352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Low background when beam on but Cu foil out</a:t>
            </a:r>
            <a:endParaRPr lang="en-US" sz="2400" dirty="0">
              <a:solidFill>
                <a:srgbClr val="0066FF"/>
              </a:solidFill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rot="16200000" flipV="1">
            <a:off x="571500" y="3390900"/>
            <a:ext cx="15240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762000" y="685800"/>
          <a:ext cx="7421163" cy="5562600"/>
        </p:xfrm>
        <a:graphic>
          <a:graphicData uri="http://schemas.openxmlformats.org/presentationml/2006/ole">
            <p:oleObj spid="_x0000_s5122" name="Acrobat Document" r:id="rId3" imgW="7204680" imgH="5391360" progId="AcroExch.Document.7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from Run 377-500 (Exp 2a)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7530" y="2133600"/>
            <a:ext cx="2873992" cy="13542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Foil In</a:t>
            </a:r>
          </a:p>
          <a:p>
            <a:pPr algn="ctr"/>
            <a:r>
              <a:rPr lang="en-US" dirty="0" smtClean="0"/>
              <a:t>~17.5 70keV x-rays/</a:t>
            </a:r>
            <a:r>
              <a:rPr lang="en-US" dirty="0" err="1" smtClean="0"/>
              <a:t>ps</a:t>
            </a:r>
            <a:r>
              <a:rPr lang="en-US" dirty="0" smtClean="0"/>
              <a:t> bunch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Energy deposition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(lower bound)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900CC"/>
                </a:solidFill>
              </a:rPr>
              <a:t>Phase II:  tunable, Mono-chromatic </a:t>
            </a:r>
            <a:r>
              <a:rPr lang="en-US" sz="3200" dirty="0">
                <a:solidFill>
                  <a:srgbClr val="9900CC"/>
                </a:solidFill>
              </a:rPr>
              <a:t>x-ray Source</a:t>
            </a:r>
          </a:p>
        </p:txBody>
      </p:sp>
      <p:pic>
        <p:nvPicPr>
          <p:cNvPr id="52227" name="Picture 3" descr="beamline_ske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0" y="1462088"/>
            <a:ext cx="5991225" cy="1716087"/>
          </a:xfrm>
          <a:prstGeom prst="rect">
            <a:avLst/>
          </a:prstGeom>
          <a:noFill/>
        </p:spPr>
      </p:pic>
      <p:pic>
        <p:nvPicPr>
          <p:cNvPr id="52228" name="Picture 4" descr="SbandG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63" y="1349375"/>
            <a:ext cx="2773362" cy="2100263"/>
          </a:xfrm>
          <a:prstGeom prst="rect">
            <a:avLst/>
          </a:prstGeom>
          <a:noFill/>
        </p:spPr>
      </p:pic>
      <p:pic>
        <p:nvPicPr>
          <p:cNvPr id="52229" name="Picture 5" descr="chicane_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017838"/>
            <a:ext cx="3624262" cy="2727325"/>
          </a:xfrm>
          <a:prstGeom prst="rect">
            <a:avLst/>
          </a:prstGeom>
          <a:noFill/>
        </p:spPr>
      </p:pic>
      <p:pic>
        <p:nvPicPr>
          <p:cNvPr id="52230" name="Picture 6" descr="chicane_pl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794125"/>
            <a:ext cx="6049962" cy="2611438"/>
          </a:xfrm>
          <a:prstGeom prst="rect">
            <a:avLst/>
          </a:prstGeom>
          <a:noFill/>
        </p:spPr>
      </p:pic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304800" y="6396335"/>
            <a:ext cx="7831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</a:rPr>
              <a:t>2</a:t>
            </a:r>
            <a:r>
              <a:rPr lang="en-US" sz="2400" baseline="30000" dirty="0" smtClean="0">
                <a:solidFill>
                  <a:srgbClr val="FF3300"/>
                </a:solidFill>
              </a:rPr>
              <a:t>nd</a:t>
            </a:r>
            <a:r>
              <a:rPr lang="en-US" sz="2400" dirty="0" smtClean="0">
                <a:solidFill>
                  <a:srgbClr val="FF3300"/>
                </a:solidFill>
              </a:rPr>
              <a:t> Generation x-ray source (Mike </a:t>
            </a:r>
            <a:r>
              <a:rPr lang="en-US" sz="2400" dirty="0" err="1" smtClean="0">
                <a:solidFill>
                  <a:srgbClr val="FF3300"/>
                </a:solidFill>
              </a:rPr>
              <a:t>Hadmack</a:t>
            </a:r>
            <a:r>
              <a:rPr lang="en-US" sz="2400" dirty="0" smtClean="0">
                <a:solidFill>
                  <a:srgbClr val="FF3300"/>
                </a:solidFill>
              </a:rPr>
              <a:t> poster for details)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7818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914400" y="914400"/>
            <a:ext cx="7591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</a:rPr>
              <a:t>3rd Generation x-ray source (Eric </a:t>
            </a:r>
            <a:r>
              <a:rPr lang="en-US" sz="2400" dirty="0" err="1" smtClean="0">
                <a:solidFill>
                  <a:srgbClr val="FF3300"/>
                </a:solidFill>
              </a:rPr>
              <a:t>Szarmes</a:t>
            </a:r>
            <a:r>
              <a:rPr lang="en-US" sz="2400" dirty="0" smtClean="0">
                <a:solidFill>
                  <a:srgbClr val="FF3300"/>
                </a:solidFill>
              </a:rPr>
              <a:t> poster for details)</a:t>
            </a:r>
            <a:endParaRPr lang="en-US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661</Words>
  <Application>Microsoft Office PowerPoint</Application>
  <PresentationFormat>On-screen Show (4:3)</PresentationFormat>
  <Paragraphs>190</Paragraphs>
  <Slides>18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Acrobat Document</vt:lpstr>
      <vt:lpstr>Worksheet</vt:lpstr>
      <vt:lpstr>First detector and DAQ test results from the TEDA beamline  Matt Andrew, Mike Hadmack, Bryce Jacobson,               Gary Varner</vt:lpstr>
      <vt:lpstr>Giga-Hertz Detector and Data Acquisition</vt:lpstr>
      <vt:lpstr>Bremsstrahlung x-ray source:  UH FEL</vt:lpstr>
      <vt:lpstr>x-ray beamline Instrumentation:           PA/HEP experience</vt:lpstr>
      <vt:lpstr>Sample result of beam transport simulation</vt:lpstr>
      <vt:lpstr>Slide 6</vt:lpstr>
      <vt:lpstr>Initial Runs – “first light”</vt:lpstr>
      <vt:lpstr>Results from Run 377-500 (Exp 2a)</vt:lpstr>
      <vt:lpstr>Phase II:  tunable, Mono-chromatic x-ray Source</vt:lpstr>
      <vt:lpstr>Evolution of beamline instrumentation</vt:lpstr>
      <vt:lpstr>1ps timing? Detector &amp; Front-end Electronics studies</vt:lpstr>
      <vt:lpstr>Fast Detector Options</vt:lpstr>
      <vt:lpstr>STURM2 Prototype (evol. Step)   “Max bandwidth/throughput”</vt:lpstr>
      <vt:lpstr>32k Deep storage ASIC                 RF input coupling (S11)</vt:lpstr>
      <vt:lpstr>Next Generation ASIC</vt:lpstr>
      <vt:lpstr>Slide 16</vt:lpstr>
      <vt:lpstr>Slide 17</vt:lpstr>
      <vt:lpstr>Summary Great progress – first x-rays! Next step:  incremental improvement all fronts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1-OCT-2010 ID Lab Overview</dc:title>
  <dc:creator>varner</dc:creator>
  <cp:lastModifiedBy>varner</cp:lastModifiedBy>
  <cp:revision>120</cp:revision>
  <dcterms:created xsi:type="dcterms:W3CDTF">2006-08-16T00:00:00Z</dcterms:created>
  <dcterms:modified xsi:type="dcterms:W3CDTF">2011-04-13T21:08:47Z</dcterms:modified>
</cp:coreProperties>
</file>