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57" r:id="rId6"/>
    <p:sldId id="260" r:id="rId7"/>
    <p:sldId id="258" r:id="rId8"/>
    <p:sldId id="25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030" autoAdjust="0"/>
  </p:normalViewPr>
  <p:slideViewPr>
    <p:cSldViewPr snapToGrid="0" snapToObjects="1">
      <p:cViewPr>
        <p:scale>
          <a:sx n="196" d="100"/>
          <a:sy n="196" d="100"/>
        </p:scale>
        <p:origin x="-8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2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3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1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9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4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7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2E028-8DDC-0141-AAA6-815110FFFE4A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CB4CE-DA5B-C64D-B1EB-93A8C422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2402"/>
          </a:xfrm>
        </p:spPr>
        <p:txBody>
          <a:bodyPr>
            <a:noAutofit/>
          </a:bodyPr>
          <a:lstStyle/>
          <a:p>
            <a:r>
              <a:rPr lang="en-US" sz="2800" dirty="0" smtClean="0"/>
              <a:t>strip detector with </a:t>
            </a:r>
            <a:r>
              <a:rPr lang="en-US" sz="2800" dirty="0" smtClean="0"/>
              <a:t>surrounding </a:t>
            </a:r>
            <a:r>
              <a:rPr lang="en-US" sz="2800" dirty="0" err="1" smtClean="0"/>
              <a:t>guardring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Dimension Details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0616" y="5682664"/>
            <a:ext cx="822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40178" y="5870000"/>
            <a:ext cx="3956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6750um (active edge boundaries)</a:t>
            </a:r>
          </a:p>
          <a:p>
            <a:r>
              <a:rPr lang="en-US" dirty="0" smtClean="0"/>
              <a:t>6500um active width (130strips x 50um)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554901" y="2428309"/>
            <a:ext cx="0" cy="30401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71103" y="1969183"/>
            <a:ext cx="275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Entrance window for x-rays</a:t>
            </a:r>
            <a:endParaRPr lang="en-US" dirty="0"/>
          </a:p>
        </p:txBody>
      </p:sp>
      <p:pic>
        <p:nvPicPr>
          <p:cNvPr id="5" name="Content Placeholder 4" descr="Screen Shot 2016-03-17 at 9.47.4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310" b="-24310"/>
          <a:stretch>
            <a:fillRect/>
          </a:stretch>
        </p:blipFill>
        <p:spPr>
          <a:xfrm>
            <a:off x="137488" y="1715647"/>
            <a:ext cx="8229600" cy="4525963"/>
          </a:xfrm>
        </p:spPr>
      </p:pic>
      <p:sp>
        <p:nvSpPr>
          <p:cNvPr id="14" name="TextBox 13"/>
          <p:cNvSpPr txBox="1"/>
          <p:nvPr/>
        </p:nvSpPr>
        <p:spPr>
          <a:xfrm>
            <a:off x="8229600" y="3283887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2415um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5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133"/>
          </a:xfrm>
        </p:spPr>
        <p:txBody>
          <a:bodyPr>
            <a:noAutofit/>
          </a:bodyPr>
          <a:lstStyle/>
          <a:p>
            <a:r>
              <a:rPr lang="en-US" sz="3200" dirty="0" smtClean="0"/>
              <a:t>Pad </a:t>
            </a:r>
            <a:r>
              <a:rPr lang="en-US" sz="3200" dirty="0" smtClean="0"/>
              <a:t>layout for </a:t>
            </a:r>
            <a:r>
              <a:rPr lang="en-US" sz="3200" dirty="0" smtClean="0"/>
              <a:t>strip </a:t>
            </a:r>
            <a:r>
              <a:rPr lang="en-US" sz="3200" dirty="0" smtClean="0"/>
              <a:t>detector w/surrounding Guard Ring </a:t>
            </a:r>
            <a:endParaRPr lang="en-US" sz="3200" dirty="0"/>
          </a:p>
        </p:txBody>
      </p:sp>
      <p:pic>
        <p:nvPicPr>
          <p:cNvPr id="4" name="Content Placeholder 3" descr="Screen Shot 2016-03-17 at 9.44.13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4" r="-1210"/>
          <a:stretch/>
        </p:blipFill>
        <p:spPr>
          <a:xfrm>
            <a:off x="1146761" y="1600200"/>
            <a:ext cx="6829416" cy="4525963"/>
          </a:xfrm>
        </p:spPr>
      </p:pic>
      <p:sp>
        <p:nvSpPr>
          <p:cNvPr id="5" name="TextBox 4"/>
          <p:cNvSpPr txBox="1"/>
          <p:nvPr/>
        </p:nvSpPr>
        <p:spPr>
          <a:xfrm>
            <a:off x="1475355" y="6226471"/>
            <a:ext cx="7315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contact: opening 196um x 46um, both left and right bottom corner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693450" y="5830703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85286" y="3145857"/>
            <a:ext cx="175759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Pad opening: 32umx192um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926918" y="3655999"/>
            <a:ext cx="485831" cy="51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2101927"/>
            <a:ext cx="148095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Guard ring </a:t>
            </a:r>
          </a:p>
          <a:p>
            <a:r>
              <a:rPr lang="en-US" dirty="0" smtClean="0"/>
              <a:t>Pad opening</a:t>
            </a:r>
          </a:p>
          <a:p>
            <a:r>
              <a:rPr lang="en-US" dirty="0" smtClean="0"/>
              <a:t>32umx192um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67659" y="3145857"/>
            <a:ext cx="442154" cy="4057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41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section of GR device</a:t>
            </a:r>
            <a:br>
              <a:rPr lang="en-US" dirty="0" smtClean="0"/>
            </a:br>
            <a:r>
              <a:rPr lang="en-US" dirty="0" smtClean="0"/>
              <a:t>Active device on support substrate</a:t>
            </a:r>
            <a:endParaRPr lang="en-US" dirty="0"/>
          </a:p>
        </p:txBody>
      </p:sp>
      <p:pic>
        <p:nvPicPr>
          <p:cNvPr id="4" name="Content Placeholder 4" descr="Screen Shot 2016-06-15 at 1.47.3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4" b="-1514"/>
          <a:stretch/>
        </p:blipFill>
        <p:spPr>
          <a:xfrm>
            <a:off x="339361" y="1859353"/>
            <a:ext cx="5055059" cy="1890118"/>
          </a:xfrm>
        </p:spPr>
      </p:pic>
      <p:cxnSp>
        <p:nvCxnSpPr>
          <p:cNvPr id="6" name="Straight Connector 5"/>
          <p:cNvCxnSpPr/>
          <p:nvPr/>
        </p:nvCxnSpPr>
        <p:spPr>
          <a:xfrm>
            <a:off x="2801955" y="1597472"/>
            <a:ext cx="0" cy="2474772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673374" y="1859354"/>
            <a:ext cx="0" cy="1890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3374" y="271493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2415um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89840" y="4294843"/>
            <a:ext cx="3508991" cy="3011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Active device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783949" y="4596005"/>
            <a:ext cx="4294587" cy="12308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 substrate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825636" y="4294843"/>
            <a:ext cx="0" cy="301162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73230" y="4068650"/>
            <a:ext cx="125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</a:rPr>
              <a:t>75um</a:t>
            </a:r>
          </a:p>
          <a:p>
            <a:r>
              <a:rPr lang="en-US" sz="1400" dirty="0" smtClean="0">
                <a:solidFill>
                  <a:srgbClr val="FF6600"/>
                </a:solidFill>
              </a:rPr>
              <a:t>(plasma diced)</a:t>
            </a:r>
            <a:endParaRPr lang="en-US" sz="1400" dirty="0">
              <a:solidFill>
                <a:srgbClr val="FF66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30183" y="4591870"/>
            <a:ext cx="0" cy="13224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08357" y="4776484"/>
            <a:ext cx="11783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300um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(wafer-saw)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6605" y="392551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2415um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70424" y="4220142"/>
            <a:ext cx="3508992" cy="0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2" idx="1"/>
          </p:cNvCxnSpPr>
          <p:nvPr/>
        </p:nvCxnSpPr>
        <p:spPr>
          <a:xfrm flipV="1">
            <a:off x="3783949" y="4445425"/>
            <a:ext cx="405891" cy="186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05360" y="4294843"/>
            <a:ext cx="1253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50um-100um?</a:t>
            </a:r>
            <a:endParaRPr lang="en-US" sz="14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831555" y="3904324"/>
            <a:ext cx="537383" cy="200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56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629"/>
          </a:xfrm>
        </p:spPr>
        <p:txBody>
          <a:bodyPr>
            <a:noAutofit/>
          </a:bodyPr>
          <a:lstStyle/>
          <a:p>
            <a:r>
              <a:rPr lang="en-US" sz="2400" dirty="0" smtClean="0"/>
              <a:t>Strip Detector w/Surrounding guard ring: entrance window</a:t>
            </a:r>
            <a:endParaRPr lang="en-US" sz="2400" dirty="0"/>
          </a:p>
        </p:txBody>
      </p:sp>
      <p:pic>
        <p:nvPicPr>
          <p:cNvPr id="4" name="Content Placeholder 3" descr="Screen Shot 2016-06-16 at 2.05.32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29"/>
          <a:stretch/>
        </p:blipFill>
        <p:spPr>
          <a:xfrm>
            <a:off x="307117" y="1767932"/>
            <a:ext cx="7481195" cy="4856241"/>
          </a:xfrm>
        </p:spPr>
      </p:pic>
      <p:sp>
        <p:nvSpPr>
          <p:cNvPr id="5" name="TextBox 4"/>
          <p:cNvSpPr txBox="1"/>
          <p:nvPr/>
        </p:nvSpPr>
        <p:spPr>
          <a:xfrm>
            <a:off x="8008446" y="1980905"/>
            <a:ext cx="1059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Guard ring: 5um wide</a:t>
            </a:r>
            <a:endParaRPr lang="en-US" sz="1100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7712113" y="2112397"/>
            <a:ext cx="296333" cy="83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12113" y="1024172"/>
            <a:ext cx="13556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From guard ring to entrance window: 20um</a:t>
            </a:r>
            <a:endParaRPr lang="en-US" sz="11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713134" y="1624336"/>
            <a:ext cx="186266" cy="424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074564"/>
            <a:ext cx="69909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“Dead” region = guard ring width + distance from guard ring to edge + ½ distance from guard ring to pixel =33um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7788312" y="2411792"/>
            <a:ext cx="1355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From guard ring to pixel: 15um</a:t>
            </a:r>
            <a:endParaRPr lang="en-US" sz="11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712114" y="2248647"/>
            <a:ext cx="187286" cy="216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273" y="2203573"/>
            <a:ext cx="766084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24142" y="2242515"/>
            <a:ext cx="208793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Dead region boundary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2402"/>
          </a:xfrm>
        </p:spPr>
        <p:txBody>
          <a:bodyPr>
            <a:noAutofit/>
          </a:bodyPr>
          <a:lstStyle/>
          <a:p>
            <a:r>
              <a:rPr lang="en-US" sz="2800" dirty="0" smtClean="0"/>
              <a:t>Old Baseline </a:t>
            </a:r>
            <a:r>
              <a:rPr lang="en-US" sz="2800" dirty="0" smtClean="0"/>
              <a:t>strip </a:t>
            </a:r>
            <a:r>
              <a:rPr lang="en-US" sz="2800" dirty="0" smtClean="0"/>
              <a:t>detector: 3-sides guard ring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8963" y="5520700"/>
            <a:ext cx="822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52126" y="5673589"/>
            <a:ext cx="39562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6750um (active edge boundaries)</a:t>
            </a:r>
          </a:p>
          <a:p>
            <a:r>
              <a:rPr lang="en-US" dirty="0" smtClean="0"/>
              <a:t>6500um active width (130strips x 50um</a:t>
            </a:r>
            <a:r>
              <a:rPr lang="en-US" dirty="0" smtClean="0"/>
              <a:t>)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n-US" sz="1600" dirty="0" smtClean="0"/>
              <a:t>-2 outer strips tied to guard-ring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457211" y="2428309"/>
            <a:ext cx="0" cy="30401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29600" y="3283887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2445um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71103" y="1969183"/>
            <a:ext cx="275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Entrance window for x-rays</a:t>
            </a:r>
            <a:endParaRPr lang="en-US" dirty="0"/>
          </a:p>
        </p:txBody>
      </p:sp>
      <p:pic>
        <p:nvPicPr>
          <p:cNvPr id="5" name="Content Placeholder 4" descr="Screen Shot 2016-06-15 at 1.47.3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" b="-3086"/>
          <a:stretch/>
        </p:blipFill>
        <p:spPr>
          <a:xfrm>
            <a:off x="108963" y="2338515"/>
            <a:ext cx="8120637" cy="3088514"/>
          </a:xfrm>
        </p:spPr>
      </p:pic>
    </p:spTree>
    <p:extLst>
      <p:ext uri="{BB962C8B-B14F-4D97-AF65-F5344CB8AC3E}">
        <p14:creationId xmlns:p14="http://schemas.microsoft.com/office/powerpoint/2010/main" val="175973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section of old baseline device</a:t>
            </a:r>
            <a:br>
              <a:rPr lang="en-US" dirty="0" smtClean="0"/>
            </a:br>
            <a:r>
              <a:rPr lang="en-US" dirty="0" smtClean="0"/>
              <a:t>Active device on support substrate</a:t>
            </a:r>
            <a:endParaRPr lang="en-US" dirty="0"/>
          </a:p>
        </p:txBody>
      </p:sp>
      <p:pic>
        <p:nvPicPr>
          <p:cNvPr id="4" name="Content Placeholder 4" descr="Screen Shot 2016-06-15 at 1.47.3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4" b="-1514"/>
          <a:stretch/>
        </p:blipFill>
        <p:spPr>
          <a:xfrm>
            <a:off x="339361" y="1859353"/>
            <a:ext cx="5055059" cy="1890118"/>
          </a:xfrm>
        </p:spPr>
      </p:pic>
      <p:cxnSp>
        <p:nvCxnSpPr>
          <p:cNvPr id="6" name="Straight Connector 5"/>
          <p:cNvCxnSpPr/>
          <p:nvPr/>
        </p:nvCxnSpPr>
        <p:spPr>
          <a:xfrm>
            <a:off x="2801955" y="1597472"/>
            <a:ext cx="0" cy="2474772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673374" y="1859354"/>
            <a:ext cx="0" cy="1890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3374" y="271493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2445um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89840" y="4294843"/>
            <a:ext cx="3508991" cy="3011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Active device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783949" y="4596005"/>
            <a:ext cx="4294587" cy="12308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 substrate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825636" y="4294843"/>
            <a:ext cx="0" cy="301162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73230" y="4068650"/>
            <a:ext cx="125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</a:rPr>
              <a:t>75um</a:t>
            </a:r>
          </a:p>
          <a:p>
            <a:r>
              <a:rPr lang="en-US" sz="1400" dirty="0" smtClean="0">
                <a:solidFill>
                  <a:srgbClr val="FF6600"/>
                </a:solidFill>
              </a:rPr>
              <a:t>(plasma diced)</a:t>
            </a:r>
            <a:endParaRPr lang="en-US" sz="1400" dirty="0">
              <a:solidFill>
                <a:srgbClr val="FF66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30183" y="4591870"/>
            <a:ext cx="0" cy="13224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08357" y="4776484"/>
            <a:ext cx="11783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300um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(wafer-saw)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6605" y="3925511"/>
            <a:ext cx="95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2445um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70424" y="4220142"/>
            <a:ext cx="3508992" cy="0"/>
          </a:xfrm>
          <a:prstGeom prst="straightConnector1">
            <a:avLst/>
          </a:prstGeom>
          <a:ln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2" idx="1"/>
          </p:cNvCxnSpPr>
          <p:nvPr/>
        </p:nvCxnSpPr>
        <p:spPr>
          <a:xfrm flipV="1">
            <a:off x="3783949" y="4445425"/>
            <a:ext cx="405891" cy="186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05360" y="4294843"/>
            <a:ext cx="1253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50um-100um?</a:t>
            </a:r>
            <a:endParaRPr lang="en-US" sz="14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831555" y="3904324"/>
            <a:ext cx="537383" cy="200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238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Screen Shot 2016-06-15 at 1.47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10" r="-1306"/>
          <a:stretch/>
        </p:blipFill>
        <p:spPr>
          <a:xfrm>
            <a:off x="1257260" y="1187194"/>
            <a:ext cx="5983309" cy="4938970"/>
          </a:xfrm>
        </p:spPr>
      </p:pic>
      <p:sp>
        <p:nvSpPr>
          <p:cNvPr id="6" name="TextBox 5"/>
          <p:cNvSpPr txBox="1"/>
          <p:nvPr/>
        </p:nvSpPr>
        <p:spPr>
          <a:xfrm>
            <a:off x="1257260" y="6221426"/>
            <a:ext cx="7315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contact: opening 196um x 46um, both left and right bottom corner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5355" y="5825658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35044" y="3309542"/>
            <a:ext cx="1757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Pad opening: 32umx192um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465908" y="3553268"/>
            <a:ext cx="485831" cy="51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35044" y="897938"/>
            <a:ext cx="2192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Strip pitch: 50um</a:t>
            </a:r>
          </a:p>
          <a:p>
            <a:r>
              <a:rPr lang="en-US" dirty="0" smtClean="0"/>
              <a:t>130 pixels, active width = 6500um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993" y="4856700"/>
            <a:ext cx="1153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Guard </a:t>
            </a:r>
            <a:r>
              <a:rPr lang="en-US" dirty="0" smtClean="0"/>
              <a:t>ring contact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020496" y="4453877"/>
            <a:ext cx="1414849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2402"/>
          </a:xfrm>
        </p:spPr>
        <p:txBody>
          <a:bodyPr>
            <a:noAutofit/>
          </a:bodyPr>
          <a:lstStyle/>
          <a:p>
            <a:r>
              <a:rPr lang="en-US" sz="2800" dirty="0" smtClean="0"/>
              <a:t>Old Baseline </a:t>
            </a:r>
            <a:r>
              <a:rPr lang="en-US" sz="2800" dirty="0" smtClean="0"/>
              <a:t>strip </a:t>
            </a:r>
            <a:r>
              <a:rPr lang="en-US" sz="2800" dirty="0" smtClean="0"/>
              <a:t>detector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560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6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Old Baseline w/extra distance</a:t>
            </a:r>
            <a:endParaRPr lang="en-US" dirty="0"/>
          </a:p>
        </p:txBody>
      </p:sp>
      <p:pic>
        <p:nvPicPr>
          <p:cNvPr id="6" name="Content Placeholder 5" descr="Screen Shot 2016-06-15 at 1.50.5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426"/>
          <a:stretch/>
        </p:blipFill>
        <p:spPr>
          <a:xfrm>
            <a:off x="1910551" y="1600200"/>
            <a:ext cx="5316924" cy="4525963"/>
          </a:xfrm>
        </p:spPr>
      </p:pic>
      <p:sp>
        <p:nvSpPr>
          <p:cNvPr id="7" name="TextBox 6"/>
          <p:cNvSpPr txBox="1"/>
          <p:nvPr/>
        </p:nvSpPr>
        <p:spPr>
          <a:xfrm>
            <a:off x="1257260" y="6221426"/>
            <a:ext cx="7315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contact: opening 196um x 46um, both left and right bottom corner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26745" y="5676358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993" y="4856700"/>
            <a:ext cx="1153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Guard </a:t>
            </a:r>
            <a:r>
              <a:rPr lang="en-US" dirty="0" smtClean="0"/>
              <a:t>ring contact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322726" y="4468877"/>
            <a:ext cx="1414849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27475" y="2487866"/>
            <a:ext cx="137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 350um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004890" y="2857198"/>
            <a:ext cx="510637" cy="468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97693" y="3627047"/>
            <a:ext cx="137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height 2775um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19795" y="1073711"/>
            <a:ext cx="3260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Topcell</a:t>
            </a:r>
            <a:r>
              <a:rPr lang="en-US" dirty="0" smtClean="0"/>
              <a:t>: </a:t>
            </a:r>
            <a:r>
              <a:rPr lang="en-US" dirty="0" err="1" smtClean="0"/>
              <a:t>top_extra_pad_distance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629"/>
          </a:xfrm>
        </p:spPr>
        <p:txBody>
          <a:bodyPr>
            <a:noAutofit/>
          </a:bodyPr>
          <a:lstStyle/>
          <a:p>
            <a:r>
              <a:rPr lang="en-US" sz="2000" dirty="0" smtClean="0"/>
              <a:t>Old Baseline entrance window (with or without extra pad distance)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712113" y="1024172"/>
            <a:ext cx="13556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From pixel diffusion  to entrance window: 50um</a:t>
            </a:r>
            <a:endParaRPr lang="en-US" sz="11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272868" y="1549400"/>
            <a:ext cx="439245" cy="63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1200" y="955035"/>
            <a:ext cx="6296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Pixel diffusion starts 50um from entrance window, but “</a:t>
            </a:r>
            <a:r>
              <a:rPr lang="en-US" sz="1400" dirty="0"/>
              <a:t>d</a:t>
            </a:r>
            <a:r>
              <a:rPr lang="en-US" sz="1400" dirty="0" smtClean="0"/>
              <a:t>ead” region would be limited to sidewall p-diffusion on entrance window, ~1um </a:t>
            </a:r>
            <a:endParaRPr lang="en-US" sz="1400" dirty="0"/>
          </a:p>
        </p:txBody>
      </p:sp>
      <p:pic>
        <p:nvPicPr>
          <p:cNvPr id="10" name="Content Placeholder 9" descr="Screen Shot 2016-06-16 at 2.05.56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0" r="-386"/>
          <a:stretch/>
        </p:blipFill>
        <p:spPr>
          <a:xfrm>
            <a:off x="592667" y="1624336"/>
            <a:ext cx="6680200" cy="4525963"/>
          </a:xfrm>
        </p:spPr>
      </p:pic>
    </p:spTree>
    <p:extLst>
      <p:ext uri="{BB962C8B-B14F-4D97-AF65-F5344CB8AC3E}">
        <p14:creationId xmlns:p14="http://schemas.microsoft.com/office/powerpoint/2010/main" val="3726648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315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strip detector with surrounding guardring Dimension Details</vt:lpstr>
      <vt:lpstr>Pad layout for strip detector w/surrounding Guard Ring </vt:lpstr>
      <vt:lpstr>Cross section of GR device Active device on support substrate</vt:lpstr>
      <vt:lpstr>Strip Detector w/Surrounding guard ring: entrance window</vt:lpstr>
      <vt:lpstr>Old Baseline strip detector: 3-sides guard ring</vt:lpstr>
      <vt:lpstr>Cross section of old baseline device Active device on support substrate</vt:lpstr>
      <vt:lpstr>Old Baseline strip detector</vt:lpstr>
      <vt:lpstr>Old Baseline w/extra distance</vt:lpstr>
      <vt:lpstr>Old Baseline entrance window (with or without extra pad distance)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SLAC</dc:creator>
  <cp:lastModifiedBy>SLAC</cp:lastModifiedBy>
  <cp:revision>15</cp:revision>
  <dcterms:created xsi:type="dcterms:W3CDTF">2016-03-14T16:30:51Z</dcterms:created>
  <dcterms:modified xsi:type="dcterms:W3CDTF">2016-06-16T21:28:03Z</dcterms:modified>
</cp:coreProperties>
</file>