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94" r:id="rId3"/>
    <p:sldId id="301" r:id="rId4"/>
    <p:sldId id="296" r:id="rId5"/>
    <p:sldId id="297" r:id="rId6"/>
    <p:sldId id="292" r:id="rId7"/>
    <p:sldId id="303" r:id="rId8"/>
    <p:sldId id="304" r:id="rId9"/>
  </p:sldIdLst>
  <p:sldSz cx="9144000" cy="6858000" type="screen4x3"/>
  <p:notesSz cx="6858000" cy="9874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CC00"/>
    <a:srgbClr val="33CC33"/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99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3974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39" y="-67"/>
      </p:cViewPr>
      <p:guideLst>
        <p:guide orient="horz" pos="311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91063"/>
            <a:ext cx="54864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918252-414A-4FBE-82DA-4685EAC6D0D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6714D-DE82-4451-A787-5E6A4C976AB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3B811-BDB0-469F-8AC7-29B88F614D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3BFC8-533F-4430-9FE0-5A47B927268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E8809-3EB5-4B5B-9B54-65E3BD2359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5A61C-14A3-4373-B83D-340BED77633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640AD-F901-4F50-AAE8-AC4FBB27B2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65FBD-215B-4E4D-A26E-79B805A2827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EEA99-FB6A-41D3-8AD8-CFB66BDA445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40EDD-0FE7-4101-A39C-A2D56260F29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70818-4E11-4495-B944-AA97255B77E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25542-1AA0-46F9-84F0-C33D5D02145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8DF1AE-198A-4A93-90AC-A927041E2A6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2057400" cy="1095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/>
          </p:cNvSpPr>
          <p:nvPr/>
        </p:nvSpPr>
        <p:spPr bwMode="auto">
          <a:xfrm>
            <a:off x="971550" y="2566988"/>
            <a:ext cx="6626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144" rIns="0" bIns="9144"/>
          <a:lstStyle/>
          <a:p>
            <a:pPr algn="ctr" fontAlgn="ctr"/>
            <a:r>
              <a:rPr lang="en-US" altLang="ja-JP" sz="2000" b="1">
                <a:solidFill>
                  <a:schemeClr val="accent2"/>
                </a:solidFill>
              </a:rPr>
              <a:t/>
            </a:r>
            <a:br>
              <a:rPr lang="en-US" altLang="ja-JP" sz="2000" b="1">
                <a:solidFill>
                  <a:schemeClr val="accent2"/>
                </a:solidFill>
              </a:rPr>
            </a:br>
            <a:r>
              <a:rPr lang="en-US" altLang="ja-JP" sz="2000" b="1">
                <a:solidFill>
                  <a:schemeClr val="accent2"/>
                </a:solidFill>
              </a:rPr>
              <a:t/>
            </a:r>
            <a:br>
              <a:rPr lang="en-US" altLang="ja-JP" sz="2000" b="1">
                <a:solidFill>
                  <a:schemeClr val="accent2"/>
                </a:solidFill>
              </a:rPr>
            </a:br>
            <a:r>
              <a:rPr lang="en-US" altLang="ja-JP" sz="2000" b="1">
                <a:solidFill>
                  <a:schemeClr val="accent2"/>
                </a:solidFill>
              </a:rPr>
              <a:t/>
            </a:r>
            <a:br>
              <a:rPr lang="en-US" altLang="ja-JP" sz="2000" b="1">
                <a:solidFill>
                  <a:schemeClr val="accent2"/>
                </a:solidFill>
              </a:rPr>
            </a:br>
            <a:endParaRPr lang="en-US" altLang="ja-JP" sz="2000" b="1">
              <a:solidFill>
                <a:schemeClr val="accent2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1255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/>
              <a:t>高速ピクセル検出器用超高速信号処理システム　</a:t>
            </a:r>
            <a:r>
              <a:rPr lang="en-US" altLang="ja-JP" sz="2800" b="1"/>
              <a:t>(FPIX)</a:t>
            </a:r>
          </a:p>
        </p:txBody>
      </p:sp>
      <p:sp>
        <p:nvSpPr>
          <p:cNvPr id="2054" name="Text Box 32"/>
          <p:cNvSpPr txBox="1">
            <a:spLocks noChangeArrowheads="1"/>
          </p:cNvSpPr>
          <p:nvPr/>
        </p:nvSpPr>
        <p:spPr bwMode="auto">
          <a:xfrm>
            <a:off x="7177088" y="260350"/>
            <a:ext cx="17589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/>
              <a:t>2012</a:t>
            </a:r>
            <a:r>
              <a:rPr lang="ja-JP" altLang="en-US"/>
              <a:t>年</a:t>
            </a:r>
            <a:r>
              <a:rPr lang="en-US" altLang="ja-JP"/>
              <a:t>7</a:t>
            </a:r>
            <a:r>
              <a:rPr lang="ja-JP" altLang="en-US"/>
              <a:t>月</a:t>
            </a:r>
            <a:r>
              <a:rPr lang="en-US" altLang="ja-JP"/>
              <a:t>17</a:t>
            </a:r>
            <a:r>
              <a:rPr lang="ja-JP" altLang="en-US"/>
              <a:t>日</a:t>
            </a:r>
          </a:p>
          <a:p>
            <a:pPr algn="r"/>
            <a:r>
              <a:rPr lang="ja-JP" altLang="en-US"/>
              <a:t>測定器開発室</a:t>
            </a:r>
          </a:p>
        </p:txBody>
      </p:sp>
      <p:sp>
        <p:nvSpPr>
          <p:cNvPr id="2055" name="Text Box 33"/>
          <p:cNvSpPr txBox="1">
            <a:spLocks noChangeArrowheads="1"/>
          </p:cNvSpPr>
          <p:nvPr/>
        </p:nvSpPr>
        <p:spPr bwMode="auto">
          <a:xfrm>
            <a:off x="323850" y="1773238"/>
            <a:ext cx="8820150" cy="447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/>
              <a:t>進捗状況：</a:t>
            </a:r>
          </a:p>
          <a:p>
            <a:r>
              <a:rPr lang="ja-JP" altLang="en-US" sz="2000"/>
              <a:t>　</a:t>
            </a:r>
            <a:r>
              <a:rPr lang="en-US" altLang="ja-JP" sz="2000" b="1">
                <a:solidFill>
                  <a:srgbClr val="0000FF"/>
                </a:solidFill>
              </a:rPr>
              <a:t>2011</a:t>
            </a:r>
            <a:r>
              <a:rPr lang="ja-JP" altLang="en-US" sz="2000" b="1">
                <a:solidFill>
                  <a:srgbClr val="0000FF"/>
                </a:solidFill>
              </a:rPr>
              <a:t>年度：</a:t>
            </a:r>
          </a:p>
          <a:p>
            <a:r>
              <a:rPr lang="ja-JP" altLang="en-US" sz="2000"/>
              <a:t>　＊修正した</a:t>
            </a:r>
            <a:r>
              <a:rPr lang="en-US" altLang="ja-JP" sz="2000"/>
              <a:t>ASD</a:t>
            </a:r>
            <a:r>
              <a:rPr lang="ja-JP" altLang="en-US" sz="2000"/>
              <a:t>チップ</a:t>
            </a:r>
            <a:r>
              <a:rPr lang="en-US" altLang="ja-JP" sz="2000"/>
              <a:t>(ver.1)</a:t>
            </a:r>
            <a:r>
              <a:rPr lang="ja-JP" altLang="en-US" sz="2000"/>
              <a:t>を搭載した</a:t>
            </a:r>
            <a:r>
              <a:rPr lang="en-US" altLang="ja-JP" sz="2000"/>
              <a:t>64ch</a:t>
            </a:r>
            <a:r>
              <a:rPr lang="ja-JP" altLang="en-US" sz="2000"/>
              <a:t>テストボードに</a:t>
            </a:r>
          </a:p>
          <a:p>
            <a:r>
              <a:rPr lang="ja-JP" altLang="en-US" sz="2000"/>
              <a:t>　　</a:t>
            </a:r>
            <a:r>
              <a:rPr lang="en-US" altLang="ja-JP" sz="2000"/>
              <a:t>64chAPD</a:t>
            </a:r>
            <a:r>
              <a:rPr lang="ja-JP" altLang="en-US" sz="2000"/>
              <a:t>リニアアレイを装着して</a:t>
            </a:r>
            <a:r>
              <a:rPr lang="en-US" altLang="ja-JP" sz="2000"/>
              <a:t>X</a:t>
            </a:r>
            <a:r>
              <a:rPr lang="ja-JP" altLang="en-US" sz="2000"/>
              <a:t>線でテスト：</a:t>
            </a:r>
          </a:p>
          <a:p>
            <a:r>
              <a:rPr lang="ja-JP" altLang="en-US" sz="2000"/>
              <a:t>　　　　</a:t>
            </a:r>
            <a:r>
              <a:rPr lang="en-US" altLang="ja-JP" sz="2000"/>
              <a:t>2011</a:t>
            </a:r>
            <a:r>
              <a:rPr lang="ja-JP" altLang="en-US" sz="2000"/>
              <a:t>年</a:t>
            </a:r>
            <a:r>
              <a:rPr lang="en-US" altLang="ja-JP" sz="2000"/>
              <a:t>10</a:t>
            </a:r>
            <a:r>
              <a:rPr lang="ja-JP" altLang="en-US" sz="2000"/>
              <a:t>月、</a:t>
            </a:r>
            <a:r>
              <a:rPr lang="en-US" altLang="ja-JP" sz="2000"/>
              <a:t>12</a:t>
            </a:r>
            <a:r>
              <a:rPr lang="ja-JP" altLang="en-US" sz="2000"/>
              <a:t>月</a:t>
            </a:r>
          </a:p>
          <a:p>
            <a:r>
              <a:rPr lang="ja-JP" altLang="en-US" sz="2000"/>
              <a:t>　　　　</a:t>
            </a:r>
            <a:r>
              <a:rPr lang="en-US" altLang="ja-JP" sz="2000"/>
              <a:t>2012</a:t>
            </a:r>
            <a:r>
              <a:rPr lang="ja-JP" altLang="en-US" sz="2000"/>
              <a:t>年</a:t>
            </a:r>
            <a:r>
              <a:rPr lang="en-US" altLang="ja-JP" sz="2000"/>
              <a:t>2</a:t>
            </a:r>
            <a:r>
              <a:rPr lang="ja-JP" altLang="en-US" sz="2000"/>
              <a:t>月、</a:t>
            </a:r>
            <a:r>
              <a:rPr lang="en-US" altLang="ja-JP" sz="2000"/>
              <a:t>3</a:t>
            </a:r>
            <a:r>
              <a:rPr lang="ja-JP" altLang="en-US" sz="2000"/>
              <a:t>月</a:t>
            </a:r>
          </a:p>
          <a:p>
            <a:r>
              <a:rPr lang="ja-JP" altLang="en-US" sz="2000"/>
              <a:t>　　</a:t>
            </a:r>
          </a:p>
          <a:p>
            <a:r>
              <a:rPr lang="ja-JP" altLang="en-US" sz="2400" b="1"/>
              <a:t>１）ピクセルを特定したカウント分布</a:t>
            </a:r>
          </a:p>
          <a:p>
            <a:r>
              <a:rPr lang="ja-JP" altLang="en-US" sz="2400" b="1"/>
              <a:t>２）ピクセルを特定した時系列のカウント測定（</a:t>
            </a:r>
            <a:r>
              <a:rPr lang="en-US" altLang="ja-JP" sz="2400" b="1">
                <a:solidFill>
                  <a:srgbClr val="0000FF"/>
                </a:solidFill>
              </a:rPr>
              <a:t>10ns</a:t>
            </a:r>
            <a:r>
              <a:rPr lang="ja-JP" altLang="en-US" sz="2400" b="1">
                <a:solidFill>
                  <a:srgbClr val="0000FF"/>
                </a:solidFill>
              </a:rPr>
              <a:t>のパルスペア</a:t>
            </a:r>
          </a:p>
          <a:p>
            <a:r>
              <a:rPr lang="ja-JP" altLang="en-US" sz="2400" b="1">
                <a:solidFill>
                  <a:srgbClr val="0000FF"/>
                </a:solidFill>
              </a:rPr>
              <a:t>　分解能</a:t>
            </a:r>
            <a:r>
              <a:rPr lang="ja-JP" altLang="en-US" sz="2400" b="1"/>
              <a:t>）</a:t>
            </a:r>
          </a:p>
          <a:p>
            <a:r>
              <a:rPr lang="ja-JP" altLang="en-US" sz="2400" b="1"/>
              <a:t>３）</a:t>
            </a:r>
            <a:r>
              <a:rPr lang="en-US" altLang="ja-JP" sz="2400" b="1"/>
              <a:t>1-2mm</a:t>
            </a:r>
            <a:r>
              <a:rPr lang="ja-JP" altLang="en-US" sz="2400" b="1"/>
              <a:t>の大きさの</a:t>
            </a:r>
            <a:r>
              <a:rPr lang="en-US" altLang="ja-JP" sz="2400" b="1"/>
              <a:t>X</a:t>
            </a:r>
            <a:r>
              <a:rPr lang="ja-JP" altLang="en-US" sz="2400" b="1"/>
              <a:t>線ビームによるカウント分布</a:t>
            </a:r>
          </a:p>
          <a:p>
            <a:r>
              <a:rPr lang="ja-JP" altLang="en-US" sz="2400" b="1"/>
              <a:t>　（＞</a:t>
            </a:r>
            <a:r>
              <a:rPr lang="en-US" altLang="ja-JP" sz="2400" b="1">
                <a:solidFill>
                  <a:srgbClr val="0000FF"/>
                </a:solidFill>
              </a:rPr>
              <a:t>10</a:t>
            </a:r>
            <a:r>
              <a:rPr lang="en-US" altLang="ja-JP" sz="2400" b="1" baseline="30000">
                <a:solidFill>
                  <a:srgbClr val="0000FF"/>
                </a:solidFill>
              </a:rPr>
              <a:t>7</a:t>
            </a:r>
            <a:r>
              <a:rPr lang="en-US" altLang="ja-JP" sz="2400" b="1">
                <a:solidFill>
                  <a:srgbClr val="0000FF"/>
                </a:solidFill>
              </a:rPr>
              <a:t>cps/pixel</a:t>
            </a:r>
            <a:r>
              <a:rPr lang="ja-JP" altLang="en-US" sz="2400" b="1"/>
              <a:t>）の測定（自動ステージ駆動と同期）</a:t>
            </a:r>
          </a:p>
          <a:p>
            <a:r>
              <a:rPr lang="ja-JP" altLang="en-US" sz="2400" b="1"/>
              <a:t>に成功。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テストボー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549275"/>
            <a:ext cx="49688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Line 5"/>
          <p:cNvSpPr>
            <a:spLocks noChangeShapeType="1"/>
          </p:cNvSpPr>
          <p:nvPr/>
        </p:nvSpPr>
        <p:spPr bwMode="auto">
          <a:xfrm flipH="1">
            <a:off x="5724525" y="1152525"/>
            <a:ext cx="1439863" cy="10080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164388" y="1009650"/>
            <a:ext cx="1506537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SiTCP</a:t>
            </a:r>
            <a:r>
              <a:rPr lang="ja-JP" altLang="en-US"/>
              <a:t>ボード</a:t>
            </a:r>
            <a:r>
              <a:rPr lang="en-US" altLang="ja-JP"/>
              <a:t>:</a:t>
            </a:r>
          </a:p>
          <a:p>
            <a:r>
              <a:rPr lang="en-US" altLang="ja-JP"/>
              <a:t>SOY-100M</a:t>
            </a:r>
          </a:p>
          <a:p>
            <a:r>
              <a:rPr lang="en-US" altLang="ja-JP"/>
              <a:t>2</a:t>
            </a:r>
            <a:r>
              <a:rPr lang="ja-JP" altLang="en-US"/>
              <a:t>枚</a:t>
            </a: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 flipH="1">
            <a:off x="5795963" y="3357563"/>
            <a:ext cx="1512887" cy="3587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7235825" y="2781300"/>
            <a:ext cx="1898650" cy="1465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64ch</a:t>
            </a:r>
            <a:r>
              <a:rPr lang="ja-JP" altLang="en-US"/>
              <a:t>　</a:t>
            </a:r>
            <a:r>
              <a:rPr lang="en-US" altLang="ja-JP"/>
              <a:t>Si-APD</a:t>
            </a:r>
          </a:p>
          <a:p>
            <a:r>
              <a:rPr lang="ja-JP" altLang="en-US"/>
              <a:t>フロントエンド</a:t>
            </a:r>
          </a:p>
          <a:p>
            <a:r>
              <a:rPr lang="ja-JP" altLang="en-US"/>
              <a:t>ボード</a:t>
            </a:r>
          </a:p>
          <a:p>
            <a:r>
              <a:rPr lang="en-US" altLang="ja-JP"/>
              <a:t>ASD-ASIC</a:t>
            </a:r>
            <a:r>
              <a:rPr lang="ja-JP" altLang="en-US"/>
              <a:t>　</a:t>
            </a:r>
            <a:r>
              <a:rPr lang="en-US" altLang="ja-JP"/>
              <a:t>16</a:t>
            </a:r>
            <a:r>
              <a:rPr lang="ja-JP" altLang="en-US"/>
              <a:t>個</a:t>
            </a:r>
          </a:p>
          <a:p>
            <a:r>
              <a:rPr lang="ja-JP" altLang="en-US"/>
              <a:t>搭載。</a:t>
            </a: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 flipH="1" flipV="1">
            <a:off x="4859338" y="4365625"/>
            <a:ext cx="2160587" cy="215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164388" y="4437063"/>
            <a:ext cx="181292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64ch</a:t>
            </a:r>
            <a:r>
              <a:rPr lang="ja-JP" altLang="en-US"/>
              <a:t>　</a:t>
            </a:r>
            <a:r>
              <a:rPr lang="en-US" altLang="ja-JP"/>
              <a:t>Si-APD</a:t>
            </a:r>
          </a:p>
          <a:p>
            <a:r>
              <a:rPr lang="ja-JP" altLang="en-US"/>
              <a:t>リニアアレイ基板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250825" y="0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/>
              <a:t>PF</a:t>
            </a:r>
            <a:r>
              <a:rPr lang="ja-JP" altLang="en-US" sz="2400" b="1"/>
              <a:t>　</a:t>
            </a:r>
            <a:r>
              <a:rPr lang="en-US" altLang="ja-JP" sz="2400" b="1"/>
              <a:t>BL-14A</a:t>
            </a:r>
            <a:r>
              <a:rPr lang="ja-JP" altLang="en-US" sz="2400" b="1"/>
              <a:t>　</a:t>
            </a:r>
            <a:r>
              <a:rPr lang="en-US" altLang="ja-JP" sz="2400" b="1"/>
              <a:t>X</a:t>
            </a:r>
            <a:r>
              <a:rPr lang="ja-JP" altLang="en-US" sz="2400" b="1"/>
              <a:t>線ビーム：</a:t>
            </a:r>
            <a:r>
              <a:rPr lang="en-US" altLang="ja-JP" sz="2400" b="1"/>
              <a:t>8 keV</a:t>
            </a:r>
            <a:r>
              <a:rPr lang="ja-JP" altLang="en-US" sz="2400" b="1"/>
              <a:t>による動作テスト</a:t>
            </a:r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323850" y="5229225"/>
            <a:ext cx="8496300" cy="1465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１．トリガーによる同期計数。</a:t>
            </a:r>
          </a:p>
          <a:p>
            <a:r>
              <a:rPr lang="ja-JP" altLang="en-US" b="1"/>
              <a:t>　　チャンネルごとに計数　（測定時間：</a:t>
            </a:r>
            <a:r>
              <a:rPr lang="en-US" altLang="ja-JP" b="1"/>
              <a:t>2μs–4295</a:t>
            </a:r>
            <a:r>
              <a:rPr lang="ja-JP" altLang="en-US" b="1"/>
              <a:t>ｓ）。</a:t>
            </a:r>
          </a:p>
          <a:p>
            <a:r>
              <a:rPr lang="ja-JP" altLang="en-US" b="1"/>
              <a:t>２．トリガーによる時系列測定：</a:t>
            </a:r>
          </a:p>
          <a:p>
            <a:r>
              <a:rPr lang="ja-JP" altLang="en-US" b="1"/>
              <a:t>　　</a:t>
            </a:r>
            <a:r>
              <a:rPr lang="en-US" altLang="ja-JP" b="1"/>
              <a:t>ΔT</a:t>
            </a:r>
            <a:r>
              <a:rPr lang="ja-JP" altLang="en-US" b="1"/>
              <a:t>：</a:t>
            </a:r>
            <a:r>
              <a:rPr lang="en-US" altLang="ja-JP" b="1"/>
              <a:t>10ns~167ms</a:t>
            </a:r>
            <a:r>
              <a:rPr lang="ja-JP" altLang="en-US" b="1"/>
              <a:t>。　時系列：　</a:t>
            </a:r>
            <a:r>
              <a:rPr lang="en-US" altLang="ja-JP" b="1"/>
              <a:t>256</a:t>
            </a:r>
            <a:r>
              <a:rPr lang="ja-JP" altLang="en-US" b="1"/>
              <a:t>ｃｈ（カウント値：３６ビット</a:t>
            </a:r>
            <a:r>
              <a:rPr lang="en-US" altLang="ja-JP" b="1"/>
              <a:t>/ch</a:t>
            </a:r>
            <a:r>
              <a:rPr lang="ja-JP" altLang="en-US" b="1"/>
              <a:t>）。　</a:t>
            </a:r>
          </a:p>
          <a:p>
            <a:r>
              <a:rPr lang="ja-JP" altLang="en-US" b="1"/>
              <a:t>　　</a:t>
            </a:r>
            <a:r>
              <a:rPr lang="en-US" altLang="ja-JP" b="1"/>
              <a:t>10ns</a:t>
            </a:r>
            <a:r>
              <a:rPr lang="ja-JP" altLang="en-US" b="1"/>
              <a:t>なら</a:t>
            </a:r>
            <a:r>
              <a:rPr lang="en-US" altLang="ja-JP" b="1"/>
              <a:t>2.56μs</a:t>
            </a:r>
            <a:r>
              <a:rPr lang="ja-JP" altLang="en-US" b="1"/>
              <a:t>まで。</a:t>
            </a: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140200" y="4221163"/>
            <a:ext cx="865188" cy="2889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524" t="5951" r="17671"/>
          <a:stretch>
            <a:fillRect/>
          </a:stretch>
        </p:blipFill>
        <p:spPr bwMode="auto">
          <a:xfrm>
            <a:off x="3525838" y="836613"/>
            <a:ext cx="5165725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7148513" y="31273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7292975" y="31273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500813" y="674688"/>
            <a:ext cx="64770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 flipV="1">
            <a:off x="7277100" y="774700"/>
            <a:ext cx="64770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416800" y="115888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0000FF"/>
                </a:solidFill>
              </a:rPr>
              <a:t>30 ns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381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400" b="1"/>
              <a:t>10ns</a:t>
            </a:r>
            <a:r>
              <a:rPr lang="ja-JP" altLang="en-US" sz="2400" b="1"/>
              <a:t>時間分解能による</a:t>
            </a:r>
          </a:p>
          <a:p>
            <a:r>
              <a:rPr lang="ja-JP" altLang="en-US" sz="2400" b="1"/>
              <a:t>　　　時系列測定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33813"/>
            <a:ext cx="42783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31775" y="351948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b="1"/>
              <a:t>単一</a:t>
            </a:r>
            <a:r>
              <a:rPr lang="en-US" altLang="ja-JP" sz="2400" b="1"/>
              <a:t>APD</a:t>
            </a:r>
            <a:r>
              <a:rPr lang="ja-JP" altLang="en-US" sz="2400" b="1"/>
              <a:t>＆</a:t>
            </a:r>
            <a:r>
              <a:rPr lang="en-US" altLang="ja-JP" sz="2400" b="1"/>
              <a:t>TAC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50825" y="1341438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 b="1"/>
              <a:t>Ch</a:t>
            </a:r>
            <a:r>
              <a:rPr lang="ja-JP" altLang="en-US" sz="2000" b="1"/>
              <a:t>　</a:t>
            </a:r>
            <a:r>
              <a:rPr lang="en-US" altLang="ja-JP" sz="2000" b="1"/>
              <a:t>41</a:t>
            </a:r>
            <a:r>
              <a:rPr lang="ja-JP" altLang="en-US" sz="2000" b="1"/>
              <a:t>に</a:t>
            </a:r>
            <a:r>
              <a:rPr lang="en-US" altLang="ja-JP" b="1"/>
              <a:t>8keV</a:t>
            </a:r>
            <a:r>
              <a:rPr lang="ja-JP" altLang="en-US" b="1"/>
              <a:t>の</a:t>
            </a:r>
            <a:r>
              <a:rPr lang="en-US" altLang="ja-JP" b="1"/>
              <a:t>Φ10μm</a:t>
            </a:r>
          </a:p>
          <a:p>
            <a:r>
              <a:rPr lang="ja-JP" altLang="en-US" sz="2000" b="1"/>
              <a:t>ビームを入射。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859338" y="5589588"/>
            <a:ext cx="3725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PF</a:t>
            </a:r>
            <a:r>
              <a:rPr lang="ja-JP" altLang="en-US"/>
              <a:t>リング　マルチバンチモード</a:t>
            </a:r>
          </a:p>
          <a:p>
            <a:r>
              <a:rPr lang="ja-JP" altLang="en-US"/>
              <a:t>（</a:t>
            </a:r>
            <a:r>
              <a:rPr lang="en-US" altLang="ja-JP"/>
              <a:t>MB:126ns</a:t>
            </a:r>
            <a:r>
              <a:rPr lang="ja-JP" altLang="en-US"/>
              <a:t>＋</a:t>
            </a:r>
            <a:r>
              <a:rPr lang="en-US" altLang="ja-JP"/>
              <a:t>gap</a:t>
            </a:r>
            <a:r>
              <a:rPr lang="ja-JP" altLang="en-US"/>
              <a:t>：</a:t>
            </a:r>
            <a:r>
              <a:rPr lang="en-US" altLang="ja-JP"/>
              <a:t>30ns</a:t>
            </a:r>
            <a:r>
              <a:rPr lang="ja-JP" altLang="en-US"/>
              <a:t>）ｘ</a:t>
            </a:r>
            <a:r>
              <a:rPr lang="en-US" altLang="ja-JP"/>
              <a:t>4= 624ns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260350"/>
            <a:ext cx="481012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自動ステージのスキャン</a:t>
            </a:r>
          </a:p>
          <a:p>
            <a:r>
              <a:rPr lang="ja-JP" altLang="en-US" sz="2400"/>
              <a:t>（</a:t>
            </a:r>
            <a:r>
              <a:rPr lang="en-US" altLang="ja-JP" sz="2400"/>
              <a:t>0.1mm</a:t>
            </a:r>
            <a:r>
              <a:rPr lang="ja-JP" altLang="en-US" sz="2400"/>
              <a:t>ステップ、</a:t>
            </a:r>
            <a:r>
              <a:rPr lang="en-US" altLang="ja-JP" sz="2400"/>
              <a:t>1sec</a:t>
            </a:r>
            <a:r>
              <a:rPr lang="ja-JP" altLang="en-US" sz="2400"/>
              <a:t>ずつの測定）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627313" y="5084763"/>
            <a:ext cx="1658937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</a:t>
            </a:r>
            <a:r>
              <a:rPr lang="ja-JP" altLang="en-US"/>
              <a:t>ｈ間：</a:t>
            </a:r>
            <a:r>
              <a:rPr lang="en-US" altLang="ja-JP"/>
              <a:t>0.15mm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/>
          <a:srcRect l="2596" t="2461" r="10382"/>
          <a:stretch>
            <a:fillRect/>
          </a:stretch>
        </p:blipFill>
        <p:spPr bwMode="auto">
          <a:xfrm>
            <a:off x="107950" y="1139825"/>
            <a:ext cx="4824413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 cstate="print"/>
          <a:srcRect r="10382"/>
          <a:stretch>
            <a:fillRect/>
          </a:stretch>
        </p:blipFill>
        <p:spPr bwMode="auto">
          <a:xfrm>
            <a:off x="4500563" y="2997200"/>
            <a:ext cx="4643437" cy="3860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5364163" y="1773238"/>
            <a:ext cx="3232150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時系列の計数分布測定</a:t>
            </a:r>
          </a:p>
          <a:p>
            <a:r>
              <a:rPr lang="ja-JP" altLang="en-US" sz="2400"/>
              <a:t>（</a:t>
            </a:r>
            <a:r>
              <a:rPr lang="en-US" altLang="ja-JP" sz="2400"/>
              <a:t>10ns</a:t>
            </a:r>
            <a:r>
              <a:rPr lang="ja-JP" altLang="en-US" sz="2400"/>
              <a:t>パルス分解能、</a:t>
            </a:r>
          </a:p>
          <a:p>
            <a:r>
              <a:rPr lang="en-US" altLang="ja-JP" sz="2400"/>
              <a:t>10sec</a:t>
            </a:r>
            <a:r>
              <a:rPr lang="ja-JP" altLang="en-US" sz="2400"/>
              <a:t>積算）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68313" y="1412875"/>
            <a:ext cx="647700" cy="36036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724525" y="115888"/>
            <a:ext cx="2139950" cy="8540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b="1"/>
              <a:t>ピンホールなし</a:t>
            </a:r>
          </a:p>
          <a:p>
            <a:r>
              <a:rPr lang="ja-JP" altLang="en-US" sz="2400" b="1"/>
              <a:t>での測定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3213" y="115888"/>
            <a:ext cx="8840787" cy="2835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400" b="1"/>
              <a:t>今後の課題</a:t>
            </a:r>
          </a:p>
          <a:p>
            <a:endParaRPr lang="ja-JP" altLang="en-US"/>
          </a:p>
          <a:p>
            <a:r>
              <a:rPr lang="en-US" altLang="ja-JP" sz="2000" b="1"/>
              <a:t>1</a:t>
            </a:r>
            <a:r>
              <a:rPr lang="ja-JP" altLang="en-US" sz="2000" b="1"/>
              <a:t>．チャージアンプの結果と</a:t>
            </a:r>
            <a:r>
              <a:rPr lang="en-US" altLang="ja-JP" sz="2000" b="1"/>
              <a:t>64ch-ASIC</a:t>
            </a:r>
            <a:r>
              <a:rPr lang="ja-JP" altLang="en-US" sz="2000" b="1"/>
              <a:t>の出力の比較：センサ性能と</a:t>
            </a:r>
            <a:r>
              <a:rPr lang="en-US" altLang="ja-JP" sz="2000" b="1"/>
              <a:t>64ch-</a:t>
            </a:r>
            <a:r>
              <a:rPr lang="ja-JP" altLang="en-US" sz="2000" b="1"/>
              <a:t>パルス回路系の性能の切り分け。→　トリガーレベルの差。ゲインの不足（ノイズレベルが大）。</a:t>
            </a:r>
          </a:p>
          <a:p>
            <a:endParaRPr lang="ja-JP" altLang="en-US" sz="2000" b="1"/>
          </a:p>
          <a:p>
            <a:r>
              <a:rPr lang="ja-JP" altLang="en-US" sz="2000" b="1"/>
              <a:t>２．デモ測定：　試料からの</a:t>
            </a:r>
            <a:r>
              <a:rPr lang="en-US" altLang="ja-JP" sz="2000" b="1"/>
              <a:t>X</a:t>
            </a:r>
            <a:r>
              <a:rPr lang="ja-JP" altLang="en-US" sz="2000" b="1"/>
              <a:t>線による時系列のカウント分布変化　</a:t>
            </a:r>
            <a:r>
              <a:rPr lang="en-US" altLang="ja-JP" sz="2000" b="1"/>
              <a:t>(6</a:t>
            </a:r>
            <a:r>
              <a:rPr lang="ja-JP" altLang="en-US" sz="2000" b="1"/>
              <a:t>月実験）。</a:t>
            </a:r>
          </a:p>
          <a:p>
            <a:r>
              <a:rPr lang="ja-JP" altLang="en-US" sz="2000" b="1"/>
              <a:t>　　→　時系列の散乱強度変化の観測は準備不足（試料の刺激）のため未実施。</a:t>
            </a:r>
          </a:p>
          <a:p>
            <a:r>
              <a:rPr lang="ja-JP" altLang="en-US"/>
              <a:t>　　 </a:t>
            </a: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4500563" y="3429000"/>
          <a:ext cx="4132262" cy="2925763"/>
        </p:xfrm>
        <a:graphic>
          <a:graphicData uri="http://schemas.openxmlformats.org/presentationml/2006/ole">
            <p:oleObj spid="_x0000_s20488" name="ｸﾞﾗﾌ" r:id="rId3" imgW="4132800" imgH="2926080" progId="Origin50.Graph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39750" y="3429000"/>
          <a:ext cx="4132263" cy="2925763"/>
        </p:xfrm>
        <a:graphic>
          <a:graphicData uri="http://schemas.openxmlformats.org/presentationml/2006/ole">
            <p:oleObj spid="_x0000_s20489" name="ｸﾞﾗﾌ" r:id="rId4" imgW="4132800" imgH="2926080" progId="Origin50.Graph">
              <p:embed/>
            </p:oleObj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867400" y="2997200"/>
            <a:ext cx="984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Q</a:t>
            </a:r>
            <a:r>
              <a:rPr lang="ja-JP" altLang="en-US"/>
              <a:t>　</a:t>
            </a:r>
            <a:r>
              <a:rPr lang="en-US" altLang="ja-JP"/>
              <a:t>Amp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835150" y="2997200"/>
            <a:ext cx="1885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64ch-ASIC</a:t>
            </a:r>
            <a:r>
              <a:rPr lang="ja-JP" altLang="en-US"/>
              <a:t>　</a:t>
            </a:r>
            <a:r>
              <a:rPr lang="en-US" altLang="ja-JP"/>
              <a:t>ver1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260350"/>
            <a:ext cx="8926513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ja-JP" altLang="en-US" sz="2400" b="1"/>
              <a:t>今後、</a:t>
            </a:r>
          </a:p>
          <a:p>
            <a:pPr marL="342900" indent="-342900"/>
            <a:r>
              <a:rPr lang="ja-JP" altLang="en-US" sz="2400" b="1"/>
              <a:t>　＊ </a:t>
            </a:r>
            <a:r>
              <a:rPr lang="en-US" altLang="ja-JP" sz="2400" b="1"/>
              <a:t>LTCC</a:t>
            </a:r>
            <a:r>
              <a:rPr lang="ja-JP" altLang="en-US" sz="2400" b="1"/>
              <a:t>基板に搭載した</a:t>
            </a:r>
            <a:r>
              <a:rPr lang="en-US" altLang="ja-JP" sz="2400" b="1"/>
              <a:t>ASD</a:t>
            </a:r>
            <a:r>
              <a:rPr lang="ja-JP" altLang="en-US" sz="2400" b="1"/>
              <a:t>チップ　</a:t>
            </a:r>
            <a:r>
              <a:rPr lang="en-US" altLang="ja-JP" sz="2400" b="1"/>
              <a:t>Ver.2</a:t>
            </a:r>
            <a:r>
              <a:rPr lang="ja-JP" altLang="en-US" sz="2400" b="1"/>
              <a:t>をテストボードで評価。</a:t>
            </a:r>
          </a:p>
        </p:txBody>
      </p:sp>
      <p:pic>
        <p:nvPicPr>
          <p:cNvPr id="6150" name="コンテンツ プレースホルダー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0"/>
            <a:ext cx="3671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コンテンツ プレースホルダー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638"/>
            <a:ext cx="418782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1268413"/>
            <a:ext cx="3422650" cy="2014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池野さん、斉藤さんのテストボード</a:t>
            </a:r>
          </a:p>
          <a:p>
            <a:r>
              <a:rPr lang="en-US" altLang="ja-JP"/>
              <a:t>PECL</a:t>
            </a:r>
            <a:r>
              <a:rPr lang="ja-JP" altLang="en-US"/>
              <a:t>出力。</a:t>
            </a:r>
          </a:p>
          <a:p>
            <a:r>
              <a:rPr lang="en-US" altLang="ja-JP"/>
              <a:t>Vth</a:t>
            </a:r>
            <a:r>
              <a:rPr lang="ja-JP" altLang="en-US"/>
              <a:t>用</a:t>
            </a:r>
            <a:r>
              <a:rPr lang="en-US" altLang="ja-JP"/>
              <a:t>DAC</a:t>
            </a:r>
            <a:r>
              <a:rPr lang="ja-JP" altLang="en-US"/>
              <a:t>あり。</a:t>
            </a:r>
          </a:p>
          <a:p>
            <a:r>
              <a:rPr lang="ja-JP" altLang="en-US"/>
              <a:t>入力：</a:t>
            </a:r>
            <a:r>
              <a:rPr lang="en-US" altLang="ja-JP"/>
              <a:t>Reset</a:t>
            </a:r>
          </a:p>
          <a:p>
            <a:r>
              <a:rPr lang="ja-JP" altLang="en-US"/>
              <a:t>　　　　</a:t>
            </a:r>
            <a:r>
              <a:rPr lang="en-US" altLang="ja-JP"/>
              <a:t>HV</a:t>
            </a:r>
          </a:p>
          <a:p>
            <a:r>
              <a:rPr lang="ja-JP" altLang="en-US"/>
              <a:t>　　　　</a:t>
            </a:r>
            <a:r>
              <a:rPr lang="en-US" altLang="ja-JP"/>
              <a:t>DC+5V</a:t>
            </a:r>
          </a:p>
          <a:p>
            <a:r>
              <a:rPr lang="ja-JP" altLang="en-US"/>
              <a:t>　　　　トリガーなし。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284663" y="1341438"/>
            <a:ext cx="4637087" cy="1465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FAN</a:t>
            </a:r>
            <a:r>
              <a:rPr lang="ja-JP" altLang="en-US"/>
              <a:t>による冷却が必要。</a:t>
            </a:r>
          </a:p>
          <a:p>
            <a:r>
              <a:rPr lang="ja-JP" altLang="en-US"/>
              <a:t>放熱器付</a:t>
            </a:r>
            <a:r>
              <a:rPr lang="en-US" altLang="ja-JP"/>
              <a:t>FAN</a:t>
            </a:r>
            <a:r>
              <a:rPr lang="ja-JP" altLang="en-US"/>
              <a:t>作動：　</a:t>
            </a:r>
            <a:r>
              <a:rPr lang="en-US" altLang="ja-JP"/>
              <a:t>LTCC</a:t>
            </a:r>
            <a:r>
              <a:rPr lang="ja-JP" altLang="en-US"/>
              <a:t>近くの基板表</a:t>
            </a:r>
            <a:r>
              <a:rPr lang="en-US" altLang="ja-JP"/>
              <a:t>36</a:t>
            </a:r>
            <a:r>
              <a:rPr lang="ja-JP" altLang="en-US"/>
              <a:t>℃</a:t>
            </a:r>
            <a:endParaRPr lang="en-US" altLang="ja-JP"/>
          </a:p>
          <a:p>
            <a:r>
              <a:rPr lang="ja-JP" altLang="en-US"/>
              <a:t>　             放熱器</a:t>
            </a:r>
            <a:r>
              <a:rPr lang="en-US" altLang="ja-JP"/>
              <a:t>34</a:t>
            </a:r>
            <a:r>
              <a:rPr lang="ja-JP" altLang="en-US"/>
              <a:t>℃　     基板裏</a:t>
            </a:r>
            <a:r>
              <a:rPr lang="en-US" altLang="ja-JP"/>
              <a:t>42</a:t>
            </a:r>
            <a:r>
              <a:rPr lang="ja-JP" altLang="en-US"/>
              <a:t>℃</a:t>
            </a:r>
          </a:p>
          <a:p>
            <a:r>
              <a:rPr lang="ja-JP" altLang="en-US"/>
              <a:t>電源にノイズ。</a:t>
            </a:r>
          </a:p>
          <a:p>
            <a:r>
              <a:rPr lang="en-US" altLang="ja-JP"/>
              <a:t>FAN</a:t>
            </a:r>
            <a:r>
              <a:rPr lang="ja-JP" altLang="en-US"/>
              <a:t>は外部の別電源から。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195513" y="5300663"/>
            <a:ext cx="792162" cy="9366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059113" y="6021388"/>
            <a:ext cx="46243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/>
              <a:t>ASD</a:t>
            </a:r>
            <a:r>
              <a:rPr lang="ja-JP" altLang="en-US" b="1"/>
              <a:t>チップ</a:t>
            </a:r>
            <a:r>
              <a:rPr lang="en-US" altLang="ja-JP" b="1"/>
              <a:t>4</a:t>
            </a:r>
            <a:r>
              <a:rPr lang="ja-JP" altLang="en-US" b="1"/>
              <a:t>個（</a:t>
            </a:r>
            <a:r>
              <a:rPr lang="en-US" altLang="ja-JP" b="1"/>
              <a:t>16ch</a:t>
            </a:r>
            <a:r>
              <a:rPr lang="ja-JP" altLang="en-US" b="1"/>
              <a:t>）を搭載した</a:t>
            </a:r>
            <a:r>
              <a:rPr lang="en-US" altLang="ja-JP" b="1"/>
              <a:t>LTCC</a:t>
            </a:r>
            <a:r>
              <a:rPr lang="ja-JP" altLang="en-US" b="1"/>
              <a:t>基板。</a:t>
            </a:r>
          </a:p>
          <a:p>
            <a:r>
              <a:rPr lang="en-US" altLang="ja-JP" b="1"/>
              <a:t>4</a:t>
            </a:r>
            <a:r>
              <a:rPr lang="ja-JP" altLang="en-US" b="1"/>
              <a:t>個の</a:t>
            </a:r>
            <a:r>
              <a:rPr lang="en-US" altLang="ja-JP" b="1"/>
              <a:t>LTCC</a:t>
            </a:r>
            <a:r>
              <a:rPr lang="ja-JP" altLang="en-US" b="1"/>
              <a:t>基板。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7092950" y="2708275"/>
            <a:ext cx="935038" cy="13684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8080375" y="2354263"/>
            <a:ext cx="8747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b="1"/>
              <a:t>空冷用</a:t>
            </a:r>
          </a:p>
          <a:p>
            <a:r>
              <a:rPr lang="en-US" altLang="ja-JP" b="1"/>
              <a:t>FAN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8263"/>
            <a:ext cx="6777037" cy="62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3933825"/>
            <a:ext cx="2205038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/>
              <a:t>ASD ver2</a:t>
            </a:r>
            <a:r>
              <a:rPr lang="ja-JP" altLang="en-US" sz="2000" b="1"/>
              <a:t>用</a:t>
            </a:r>
          </a:p>
          <a:p>
            <a:r>
              <a:rPr lang="en-US" altLang="ja-JP" sz="2000" b="1"/>
              <a:t>64ch</a:t>
            </a:r>
            <a:r>
              <a:rPr lang="ja-JP" altLang="en-US" sz="2000" b="1"/>
              <a:t>フロントエンド</a:t>
            </a:r>
          </a:p>
          <a:p>
            <a:r>
              <a:rPr lang="ja-JP" altLang="en-US" sz="2000" b="1"/>
              <a:t>ボード</a:t>
            </a:r>
          </a:p>
          <a:p>
            <a:r>
              <a:rPr lang="ja-JP" altLang="en-US" sz="2000" b="1"/>
              <a:t>（池野、斉藤）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5650" y="1844675"/>
            <a:ext cx="7499350" cy="3013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b="1"/>
              <a:t>デジタルボード</a:t>
            </a:r>
            <a:r>
              <a:rPr lang="en-US" altLang="ja-JP" sz="2400" b="1"/>
              <a:t>ver1</a:t>
            </a:r>
            <a:r>
              <a:rPr lang="ja-JP" altLang="en-US" sz="2400" b="1"/>
              <a:t>と同様な測定。</a:t>
            </a:r>
          </a:p>
          <a:p>
            <a:r>
              <a:rPr lang="ja-JP" altLang="en-US" sz="2400" b="1"/>
              <a:t>ただし、</a:t>
            </a:r>
          </a:p>
          <a:p>
            <a:r>
              <a:rPr lang="ja-JP" altLang="en-US"/>
              <a:t>　</a:t>
            </a:r>
            <a:r>
              <a:rPr lang="ja-JP" altLang="en-US" sz="2400" b="1"/>
              <a:t>時系列：　</a:t>
            </a:r>
            <a:r>
              <a:rPr lang="en-US" altLang="ja-JP" sz="2400" b="1"/>
              <a:t>1024ch</a:t>
            </a:r>
            <a:r>
              <a:rPr lang="ja-JP" altLang="en-US" sz="2400" b="1"/>
              <a:t>、　</a:t>
            </a:r>
            <a:r>
              <a:rPr lang="en-US" altLang="ja-JP" sz="2400" b="1"/>
              <a:t>36</a:t>
            </a:r>
            <a:r>
              <a:rPr lang="ja-JP" altLang="en-US" sz="2400" b="1"/>
              <a:t>ビット</a:t>
            </a:r>
            <a:r>
              <a:rPr lang="en-US" altLang="ja-JP" sz="2400" b="1"/>
              <a:t>/ch</a:t>
            </a:r>
            <a:r>
              <a:rPr lang="ja-JP" altLang="en-US" sz="2400" b="1"/>
              <a:t>のカウンタ。</a:t>
            </a:r>
          </a:p>
          <a:p>
            <a:endParaRPr lang="en-US" altLang="ja-JP" sz="2400" b="1"/>
          </a:p>
          <a:p>
            <a:r>
              <a:rPr lang="en-US" altLang="ja-JP" sz="2400" b="1"/>
              <a:t>FPGA</a:t>
            </a:r>
            <a:r>
              <a:rPr lang="ja-JP" altLang="en-US" sz="2400" b="1"/>
              <a:t>の機能</a:t>
            </a:r>
          </a:p>
          <a:p>
            <a:r>
              <a:rPr lang="ja-JP" altLang="en-US" sz="2400" b="1"/>
              <a:t>　ジッター：　＜</a:t>
            </a:r>
            <a:r>
              <a:rPr lang="en-US" altLang="ja-JP" sz="2400" b="1"/>
              <a:t>1ns</a:t>
            </a:r>
            <a:r>
              <a:rPr lang="ja-JP" altLang="en-US" sz="2400" b="1"/>
              <a:t>。　</a:t>
            </a:r>
            <a:r>
              <a:rPr lang="en-US" altLang="ja-JP" sz="2400" b="1"/>
              <a:t>Xilinx</a:t>
            </a:r>
            <a:r>
              <a:rPr lang="ja-JP" altLang="en-US" sz="2400" b="1"/>
              <a:t>　</a:t>
            </a:r>
            <a:r>
              <a:rPr lang="en-US" altLang="ja-JP" sz="2400" b="1"/>
              <a:t>SP6</a:t>
            </a:r>
            <a:r>
              <a:rPr lang="ja-JP" altLang="en-US" sz="2400" b="1"/>
              <a:t>で可能の見込み。</a:t>
            </a:r>
          </a:p>
          <a:p>
            <a:r>
              <a:rPr lang="ja-JP" altLang="en-US" sz="2400" b="1"/>
              <a:t>　　→　</a:t>
            </a:r>
            <a:r>
              <a:rPr lang="en-US" altLang="ja-JP" sz="2400" b="1"/>
              <a:t>2ns</a:t>
            </a:r>
            <a:r>
              <a:rPr lang="ja-JP" altLang="en-US" sz="2400" b="1"/>
              <a:t>ごとの</a:t>
            </a:r>
            <a:r>
              <a:rPr lang="en-US" altLang="ja-JP" sz="2400" b="1"/>
              <a:t>X</a:t>
            </a:r>
            <a:r>
              <a:rPr lang="ja-JP" altLang="en-US" sz="2400" b="1"/>
              <a:t>線パルス列（</a:t>
            </a:r>
            <a:r>
              <a:rPr lang="en-US" altLang="ja-JP" sz="2400" b="1"/>
              <a:t>X</a:t>
            </a:r>
            <a:r>
              <a:rPr lang="ja-JP" altLang="en-US" sz="2400" b="1"/>
              <a:t>線散乱）が観測できる。</a:t>
            </a:r>
          </a:p>
          <a:p>
            <a:r>
              <a:rPr lang="ja-JP" altLang="en-US" sz="2400" b="1"/>
              <a:t>　</a:t>
            </a:r>
            <a:r>
              <a:rPr lang="ja-JP" altLang="en-US"/>
              <a:t>　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0825" y="404813"/>
            <a:ext cx="8713788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400" b="1"/>
              <a:t>＊　</a:t>
            </a:r>
            <a:r>
              <a:rPr lang="en-US" altLang="ja-JP" sz="2400" b="1"/>
              <a:t>64ch</a:t>
            </a:r>
            <a:r>
              <a:rPr lang="ja-JP" altLang="en-US" sz="2400" b="1"/>
              <a:t>テスト用デジタルボード</a:t>
            </a:r>
            <a:r>
              <a:rPr lang="en-US" altLang="ja-JP" sz="2400" b="1"/>
              <a:t>ver2</a:t>
            </a:r>
            <a:r>
              <a:rPr lang="ja-JP" altLang="en-US" sz="2400" b="1"/>
              <a:t>（</a:t>
            </a:r>
            <a:r>
              <a:rPr lang="en-US" altLang="ja-JP" sz="2400" b="1"/>
              <a:t>FPGA+SiTCP</a:t>
            </a:r>
            <a:r>
              <a:rPr lang="ja-JP" altLang="en-US" sz="2400" b="1"/>
              <a:t>）の製作　</a:t>
            </a:r>
          </a:p>
          <a:p>
            <a:r>
              <a:rPr lang="ja-JP" altLang="en-US" sz="2400" b="1"/>
              <a:t>　　（</a:t>
            </a:r>
            <a:r>
              <a:rPr lang="en-US" altLang="ja-JP" sz="2400" b="1"/>
              <a:t>by</a:t>
            </a:r>
            <a:r>
              <a:rPr lang="ja-JP" altLang="en-US" sz="2400" b="1"/>
              <a:t>　</a:t>
            </a:r>
            <a:r>
              <a:rPr lang="en-US" altLang="ja-JP" sz="2400" b="1"/>
              <a:t>BBT</a:t>
            </a:r>
            <a:r>
              <a:rPr lang="ja-JP" altLang="en-US" sz="2400" b="1"/>
              <a:t>。　内田氏のサポート）</a:t>
            </a:r>
          </a:p>
          <a:p>
            <a:r>
              <a:rPr lang="ja-JP" altLang="en-US" sz="2400" b="1"/>
              <a:t>　　　</a:t>
            </a:r>
            <a:r>
              <a:rPr lang="en-US" altLang="ja-JP" sz="2400" b="1"/>
              <a:t>9</a:t>
            </a:r>
            <a:r>
              <a:rPr lang="ja-JP" altLang="en-US" sz="2400" b="1"/>
              <a:t>月中製作、</a:t>
            </a:r>
            <a:r>
              <a:rPr lang="en-US" altLang="ja-JP" sz="2400" b="1"/>
              <a:t>10</a:t>
            </a:r>
            <a:r>
              <a:rPr lang="ja-JP" altLang="en-US" sz="2400" b="1"/>
              <a:t>月にテスト。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3850" y="4868863"/>
            <a:ext cx="8199438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/>
              <a:t>10</a:t>
            </a:r>
            <a:r>
              <a:rPr lang="ja-JP" altLang="en-US" sz="2400" b="1"/>
              <a:t>月－</a:t>
            </a:r>
            <a:r>
              <a:rPr lang="en-US" altLang="ja-JP" sz="2400" b="1"/>
              <a:t>12</a:t>
            </a:r>
            <a:r>
              <a:rPr lang="ja-JP" altLang="en-US" sz="2400" b="1"/>
              <a:t>月の期間で、</a:t>
            </a:r>
          </a:p>
          <a:p>
            <a:r>
              <a:rPr lang="ja-JP" altLang="en-US" sz="2400" b="1"/>
              <a:t>放射光</a:t>
            </a:r>
            <a:r>
              <a:rPr lang="en-US" altLang="ja-JP" sz="2400" b="1"/>
              <a:t>X</a:t>
            </a:r>
            <a:r>
              <a:rPr lang="ja-JP" altLang="en-US" sz="2400" b="1"/>
              <a:t>線パルスによる</a:t>
            </a:r>
            <a:r>
              <a:rPr lang="en-US" altLang="ja-JP" sz="2400" b="1"/>
              <a:t>2ns</a:t>
            </a:r>
            <a:r>
              <a:rPr lang="ja-JP" altLang="en-US" sz="2400" b="1"/>
              <a:t>間隔の</a:t>
            </a:r>
            <a:r>
              <a:rPr lang="en-US" altLang="ja-JP" sz="2400" b="1"/>
              <a:t>X</a:t>
            </a:r>
            <a:r>
              <a:rPr lang="ja-JP" altLang="en-US" sz="2400" b="1"/>
              <a:t>線散乱強度変化の記録。</a:t>
            </a:r>
          </a:p>
          <a:p>
            <a:r>
              <a:rPr lang="ja-JP" altLang="en-US" sz="2400" b="1"/>
              <a:t>例）</a:t>
            </a:r>
          </a:p>
          <a:p>
            <a:r>
              <a:rPr lang="ja-JP" altLang="en-US" sz="2400" b="1"/>
              <a:t>パルス電界印加による強誘電体の小角散乱強度変化。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383</Words>
  <Application>Microsoft Office PowerPoint</Application>
  <PresentationFormat>On-screen Show (4:3)</PresentationFormat>
  <Paragraphs>95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ＭＳ Ｐゴシック</vt:lpstr>
      <vt:lpstr>ＭＳ Ｐ明朝</vt:lpstr>
      <vt:lpstr>標準デザイン</vt:lpstr>
      <vt:lpstr>Originグラフ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shunji</dc:creator>
  <cp:lastModifiedBy>varner</cp:lastModifiedBy>
  <cp:revision>67</cp:revision>
  <dcterms:created xsi:type="dcterms:W3CDTF">2008-05-27T03:32:40Z</dcterms:created>
  <dcterms:modified xsi:type="dcterms:W3CDTF">2012-08-28T23:27:01Z</dcterms:modified>
</cp:coreProperties>
</file>