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C8EFD-1092-4E3C-A6A0-1A66D7854CC1}" type="datetimeFigureOut">
              <a:rPr lang="en-US" smtClean="0"/>
              <a:t>5/8/2011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B5994-9B53-4268-AF0E-470373AFB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101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C8EFD-1092-4E3C-A6A0-1A66D7854CC1}" type="datetimeFigureOut">
              <a:rPr lang="en-US" smtClean="0"/>
              <a:t>5/8/2011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B5994-9B53-4268-AF0E-470373AFB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148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C8EFD-1092-4E3C-A6A0-1A66D7854CC1}" type="datetimeFigureOut">
              <a:rPr lang="en-US" smtClean="0"/>
              <a:t>5/8/2011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B5994-9B53-4268-AF0E-470373AFB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510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C8EFD-1092-4E3C-A6A0-1A66D7854CC1}" type="datetimeFigureOut">
              <a:rPr lang="en-US" smtClean="0"/>
              <a:t>5/8/2011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B5994-9B53-4268-AF0E-470373AFB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776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C8EFD-1092-4E3C-A6A0-1A66D7854CC1}" type="datetimeFigureOut">
              <a:rPr lang="en-US" smtClean="0"/>
              <a:t>5/8/2011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B5994-9B53-4268-AF0E-470373AFB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50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C8EFD-1092-4E3C-A6A0-1A66D7854CC1}" type="datetimeFigureOut">
              <a:rPr lang="en-US" smtClean="0"/>
              <a:t>5/8/2011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B5994-9B53-4268-AF0E-470373AFB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628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C8EFD-1092-4E3C-A6A0-1A66D7854CC1}" type="datetimeFigureOut">
              <a:rPr lang="en-US" smtClean="0"/>
              <a:t>5/8/2011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B5994-9B53-4268-AF0E-470373AFB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96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C8EFD-1092-4E3C-A6A0-1A66D7854CC1}" type="datetimeFigureOut">
              <a:rPr lang="en-US" smtClean="0"/>
              <a:t>5/8/2011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B5994-9B53-4268-AF0E-470373AFB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979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C8EFD-1092-4E3C-A6A0-1A66D7854CC1}" type="datetimeFigureOut">
              <a:rPr lang="en-US" smtClean="0"/>
              <a:t>5/8/2011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B5994-9B53-4268-AF0E-470373AFB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051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C8EFD-1092-4E3C-A6A0-1A66D7854CC1}" type="datetimeFigureOut">
              <a:rPr lang="en-US" smtClean="0"/>
              <a:t>5/8/2011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B5994-9B53-4268-AF0E-470373AFB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021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C8EFD-1092-4E3C-A6A0-1A66D7854CC1}" type="datetimeFigureOut">
              <a:rPr lang="en-US" smtClean="0"/>
              <a:t>5/8/2011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B5994-9B53-4268-AF0E-470373AFB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192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C8EFD-1092-4E3C-A6A0-1A66D7854CC1}" type="datetimeFigureOut">
              <a:rPr lang="en-US" smtClean="0"/>
              <a:t>5/8/2011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B5994-9B53-4268-AF0E-470373AFB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501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04800"/>
            <a:ext cx="6116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IRS_BLOCK_MANAGER ARCHITECTURE: BEFORE A TRIGGER</a:t>
            </a: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3753394" y="2053213"/>
            <a:ext cx="4876799" cy="736571"/>
            <a:chOff x="2819400" y="1694208"/>
            <a:chExt cx="4876799" cy="736571"/>
          </a:xfrm>
        </p:grpSpPr>
        <p:sp>
          <p:nvSpPr>
            <p:cNvPr id="5" name="Rectangle 4"/>
            <p:cNvSpPr/>
            <p:nvPr/>
          </p:nvSpPr>
          <p:spPr>
            <a:xfrm>
              <a:off x="33244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35530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37816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0102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42388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4674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</a:t>
              </a:r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960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G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9246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1532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3818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J</a:t>
              </a:r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6104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K</a:t>
              </a:r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8390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</a:t>
              </a:r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0676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340166" y="1768622"/>
              <a:ext cx="343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7534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</a:t>
              </a:r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9820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</a:t>
              </a:r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819400" y="1694208"/>
              <a:ext cx="4876799" cy="6858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460762" y="2061447"/>
              <a:ext cx="35964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Active buffer (really 384 blocks long)</a:t>
              </a:r>
              <a:endParaRPr lang="en-US" dirty="0"/>
            </a:p>
          </p:txBody>
        </p:sp>
        <p:cxnSp>
          <p:nvCxnSpPr>
            <p:cNvPr id="30" name="Elbow Connector 29"/>
            <p:cNvCxnSpPr/>
            <p:nvPr/>
          </p:nvCxnSpPr>
          <p:spPr>
            <a:xfrm flipH="1">
              <a:off x="3286397" y="1960908"/>
              <a:ext cx="3886200" cy="12700"/>
            </a:xfrm>
            <a:prstGeom prst="bentConnector5">
              <a:avLst>
                <a:gd name="adj1" fmla="val -5882"/>
                <a:gd name="adj2" fmla="val 2700000"/>
                <a:gd name="adj3" fmla="val 105882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Rectangle 32"/>
          <p:cNvSpPr/>
          <p:nvPr/>
        </p:nvSpPr>
        <p:spPr>
          <a:xfrm>
            <a:off x="457200" y="1131332"/>
            <a:ext cx="4029891" cy="77366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838200" y="1371600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1066800" y="1371600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295400" y="1371600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621489" y="1371600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1524000" y="1371600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1752600" y="1371600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1981200" y="1371600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2209800" y="1371600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2438400" y="1371600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2667000" y="1371600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2895600" y="1371600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3124200" y="1371600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3352800" y="1371600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3581400" y="1371600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3810000" y="1371600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cxnSp>
        <p:nvCxnSpPr>
          <p:cNvPr id="52" name="Elbow Connector 51"/>
          <p:cNvCxnSpPr>
            <a:stCxn id="10" idx="0"/>
            <a:endCxn id="50" idx="2"/>
          </p:cNvCxnSpPr>
          <p:nvPr/>
        </p:nvCxnSpPr>
        <p:spPr>
          <a:xfrm rot="16200000" flipV="1">
            <a:off x="4420480" y="1110301"/>
            <a:ext cx="601226" cy="1589397"/>
          </a:xfrm>
          <a:prstGeom prst="bentConnector3">
            <a:avLst>
              <a:gd name="adj1" fmla="val 739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525447" y="965632"/>
            <a:ext cx="458070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irs_block_manager</a:t>
            </a:r>
            <a:r>
              <a:rPr lang="en-US" sz="1400" dirty="0" smtClean="0"/>
              <a:t> fetches a block from active buffer, checks to see if it is locked (for future reading), and if not, uses it and places it in the history buffer.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240593" y="1036312"/>
            <a:ext cx="592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now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838029" y="1033644"/>
            <a:ext cx="1536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 cycles prior</a:t>
            </a:r>
            <a:endParaRPr lang="en-US" dirty="0"/>
          </a:p>
        </p:txBody>
      </p:sp>
      <p:cxnSp>
        <p:nvCxnSpPr>
          <p:cNvPr id="63" name="Elbow Connector 62"/>
          <p:cNvCxnSpPr>
            <a:stCxn id="61" idx="1"/>
            <a:endCxn id="39" idx="0"/>
          </p:cNvCxnSpPr>
          <p:nvPr/>
        </p:nvCxnSpPr>
        <p:spPr>
          <a:xfrm rot="10800000" flipV="1">
            <a:off x="737883" y="1218310"/>
            <a:ext cx="100146" cy="15329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66"/>
          <p:cNvCxnSpPr>
            <a:stCxn id="57" idx="3"/>
            <a:endCxn id="50" idx="0"/>
          </p:cNvCxnSpPr>
          <p:nvPr/>
        </p:nvCxnSpPr>
        <p:spPr>
          <a:xfrm>
            <a:off x="3833128" y="1220978"/>
            <a:ext cx="93266" cy="15062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30158" y="1577493"/>
            <a:ext cx="29079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History buffer (really 384 blocks long)</a:t>
            </a:r>
            <a:endParaRPr lang="en-US" sz="1400" dirty="0"/>
          </a:p>
        </p:txBody>
      </p:sp>
      <p:sp>
        <p:nvSpPr>
          <p:cNvPr id="69" name="Rectangle 68"/>
          <p:cNvSpPr/>
          <p:nvPr/>
        </p:nvSpPr>
        <p:spPr>
          <a:xfrm>
            <a:off x="3753394" y="2789784"/>
            <a:ext cx="4876799" cy="563016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034413" y="2971800"/>
            <a:ext cx="232787" cy="23278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</a:t>
            </a:r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267200" y="2971800"/>
            <a:ext cx="232787" cy="23278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4495800" y="2971800"/>
            <a:ext cx="232787" cy="23278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</a:t>
            </a:r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4724400" y="2971800"/>
            <a:ext cx="232787" cy="23278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74" name="Rectangle 73"/>
          <p:cNvSpPr/>
          <p:nvPr/>
        </p:nvSpPr>
        <p:spPr>
          <a:xfrm>
            <a:off x="4953000" y="2971800"/>
            <a:ext cx="232787" cy="23278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75" name="Rectangle 74"/>
          <p:cNvSpPr/>
          <p:nvPr/>
        </p:nvSpPr>
        <p:spPr>
          <a:xfrm>
            <a:off x="5181600" y="2971800"/>
            <a:ext cx="232787" cy="23278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5468258" y="2910561"/>
            <a:ext cx="30668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Free buffer (really 128 blocks long)</a:t>
            </a:r>
            <a:endParaRPr lang="en-US" sz="1600" dirty="0"/>
          </a:p>
        </p:txBody>
      </p:sp>
      <p:sp>
        <p:nvSpPr>
          <p:cNvPr id="77" name="Rectangle 76"/>
          <p:cNvSpPr/>
          <p:nvPr/>
        </p:nvSpPr>
        <p:spPr>
          <a:xfrm>
            <a:off x="3753394" y="3429000"/>
            <a:ext cx="4876799" cy="6096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5515792" y="3549134"/>
            <a:ext cx="1676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Readout queue</a:t>
            </a:r>
            <a:endParaRPr lang="en-US" dirty="0"/>
          </a:p>
        </p:txBody>
      </p:sp>
      <p:sp>
        <p:nvSpPr>
          <p:cNvPr id="79" name="Rectangle 78"/>
          <p:cNvSpPr/>
          <p:nvPr/>
        </p:nvSpPr>
        <p:spPr>
          <a:xfrm>
            <a:off x="1640393" y="2053213"/>
            <a:ext cx="1600200" cy="19853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1752600" y="22056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82" name="Rectangle 81"/>
          <p:cNvSpPr/>
          <p:nvPr/>
        </p:nvSpPr>
        <p:spPr>
          <a:xfrm>
            <a:off x="1981200" y="22056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83" name="Rectangle 82"/>
          <p:cNvSpPr/>
          <p:nvPr/>
        </p:nvSpPr>
        <p:spPr>
          <a:xfrm>
            <a:off x="2209800" y="22056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2438400" y="2209800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5" name="Rectangle 84"/>
          <p:cNvSpPr/>
          <p:nvPr/>
        </p:nvSpPr>
        <p:spPr>
          <a:xfrm>
            <a:off x="2667000" y="2209800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86" name="Rectangle 85"/>
          <p:cNvSpPr/>
          <p:nvPr/>
        </p:nvSpPr>
        <p:spPr>
          <a:xfrm>
            <a:off x="2895600" y="2209800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87" name="Rectangle 86"/>
          <p:cNvSpPr/>
          <p:nvPr/>
        </p:nvSpPr>
        <p:spPr>
          <a:xfrm>
            <a:off x="1752600" y="24342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88" name="Rectangle 87"/>
          <p:cNvSpPr/>
          <p:nvPr/>
        </p:nvSpPr>
        <p:spPr>
          <a:xfrm>
            <a:off x="1981200" y="24342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2205613" y="24342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90" name="Rectangle 89"/>
          <p:cNvSpPr/>
          <p:nvPr/>
        </p:nvSpPr>
        <p:spPr>
          <a:xfrm>
            <a:off x="2434213" y="24342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</a:t>
            </a:r>
          </a:p>
        </p:txBody>
      </p:sp>
      <p:sp>
        <p:nvSpPr>
          <p:cNvPr id="91" name="Rectangle 90"/>
          <p:cNvSpPr/>
          <p:nvPr/>
        </p:nvSpPr>
        <p:spPr>
          <a:xfrm>
            <a:off x="2667000" y="24342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92" name="Rectangle 91"/>
          <p:cNvSpPr/>
          <p:nvPr/>
        </p:nvSpPr>
        <p:spPr>
          <a:xfrm>
            <a:off x="2895600" y="24342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93" name="Rectangle 92"/>
          <p:cNvSpPr/>
          <p:nvPr/>
        </p:nvSpPr>
        <p:spPr>
          <a:xfrm>
            <a:off x="1752600" y="2667000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94" name="Rectangle 93"/>
          <p:cNvSpPr/>
          <p:nvPr/>
        </p:nvSpPr>
        <p:spPr>
          <a:xfrm>
            <a:off x="1977013" y="2667000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95" name="Rectangle 94"/>
          <p:cNvSpPr/>
          <p:nvPr/>
        </p:nvSpPr>
        <p:spPr>
          <a:xfrm>
            <a:off x="2209800" y="2667000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96" name="Rectangle 95"/>
          <p:cNvSpPr/>
          <p:nvPr/>
        </p:nvSpPr>
        <p:spPr>
          <a:xfrm>
            <a:off x="2438400" y="26628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97" name="Rectangle 96"/>
          <p:cNvSpPr/>
          <p:nvPr/>
        </p:nvSpPr>
        <p:spPr>
          <a:xfrm>
            <a:off x="2667000" y="26628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</a:t>
            </a:r>
            <a:endParaRPr lang="en-US" dirty="0"/>
          </a:p>
        </p:txBody>
      </p:sp>
      <p:sp>
        <p:nvSpPr>
          <p:cNvPr id="98" name="Rectangle 97"/>
          <p:cNvSpPr/>
          <p:nvPr/>
        </p:nvSpPr>
        <p:spPr>
          <a:xfrm>
            <a:off x="2891413" y="2667000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99" name="Rectangle 98"/>
          <p:cNvSpPr/>
          <p:nvPr/>
        </p:nvSpPr>
        <p:spPr>
          <a:xfrm>
            <a:off x="1752600" y="28914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100" name="Rectangle 99"/>
          <p:cNvSpPr/>
          <p:nvPr/>
        </p:nvSpPr>
        <p:spPr>
          <a:xfrm>
            <a:off x="1981200" y="28914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2205613" y="28914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</a:t>
            </a:r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2434213" y="2895600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103" name="Rectangle 102"/>
          <p:cNvSpPr/>
          <p:nvPr/>
        </p:nvSpPr>
        <p:spPr>
          <a:xfrm>
            <a:off x="2662813" y="2895600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2891413" y="28914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1752600" y="3124200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06" name="Rectangle 105"/>
          <p:cNvSpPr/>
          <p:nvPr/>
        </p:nvSpPr>
        <p:spPr>
          <a:xfrm>
            <a:off x="1977013" y="31200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1747822" y="3433781"/>
            <a:ext cx="13805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Lock register </a:t>
            </a:r>
          </a:p>
          <a:p>
            <a:r>
              <a:rPr lang="en-US" sz="1000" dirty="0" smtClean="0"/>
              <a:t>(really 512 blocks long)</a:t>
            </a:r>
            <a:endParaRPr lang="en-US" sz="1000" dirty="0"/>
          </a:p>
        </p:txBody>
      </p:sp>
      <p:cxnSp>
        <p:nvCxnSpPr>
          <p:cNvPr id="114" name="Elbow Connector 113"/>
          <p:cNvCxnSpPr>
            <a:stCxn id="86" idx="3"/>
            <a:endCxn id="50" idx="2"/>
          </p:cNvCxnSpPr>
          <p:nvPr/>
        </p:nvCxnSpPr>
        <p:spPr>
          <a:xfrm flipV="1">
            <a:off x="3128387" y="1604387"/>
            <a:ext cx="798007" cy="721807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3256207" y="2038876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72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04800"/>
            <a:ext cx="6638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IRS_BLOCK_MANAGER ARCHITECTURE: WHEN TRIGGER OCCURS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3753394" y="2053213"/>
            <a:ext cx="4876799" cy="736571"/>
            <a:chOff x="2819400" y="1694208"/>
            <a:chExt cx="4876799" cy="736571"/>
          </a:xfrm>
        </p:grpSpPr>
        <p:sp>
          <p:nvSpPr>
            <p:cNvPr id="4" name="Rectangle 3"/>
            <p:cNvSpPr/>
            <p:nvPr/>
          </p:nvSpPr>
          <p:spPr>
            <a:xfrm>
              <a:off x="33244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35530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37816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40102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42388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4674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960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G</a:t>
              </a:r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9246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1532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3818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J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6104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K</a:t>
              </a:r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8390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</a:t>
              </a:r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0676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340166" y="1768622"/>
              <a:ext cx="343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7534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</a:t>
              </a:r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9820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</a:t>
              </a:r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819400" y="1694208"/>
              <a:ext cx="4876799" cy="6858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460762" y="2061447"/>
              <a:ext cx="35964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Active buffer (really 384 blocks long)</a:t>
              </a:r>
              <a:endParaRPr lang="en-US" dirty="0"/>
            </a:p>
          </p:txBody>
        </p:sp>
        <p:cxnSp>
          <p:nvCxnSpPr>
            <p:cNvPr id="22" name="Elbow Connector 21"/>
            <p:cNvCxnSpPr/>
            <p:nvPr/>
          </p:nvCxnSpPr>
          <p:spPr>
            <a:xfrm flipH="1">
              <a:off x="3286397" y="1960908"/>
              <a:ext cx="3886200" cy="12700"/>
            </a:xfrm>
            <a:prstGeom prst="bentConnector5">
              <a:avLst>
                <a:gd name="adj1" fmla="val -5882"/>
                <a:gd name="adj2" fmla="val 2700000"/>
                <a:gd name="adj3" fmla="val 105882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/>
          <p:cNvSpPr/>
          <p:nvPr/>
        </p:nvSpPr>
        <p:spPr>
          <a:xfrm>
            <a:off x="457200" y="1131332"/>
            <a:ext cx="4029891" cy="77366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588163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816763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1045363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3792750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73963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502563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731163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1959763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2188363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2416963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2645563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2874163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3102763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3331363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3559963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3240593" y="1037990"/>
            <a:ext cx="592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now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1165943" y="1033644"/>
            <a:ext cx="1536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 cycles prior</a:t>
            </a:r>
            <a:endParaRPr lang="en-US" dirty="0"/>
          </a:p>
        </p:txBody>
      </p:sp>
      <p:cxnSp>
        <p:nvCxnSpPr>
          <p:cNvPr id="43" name="Elbow Connector 42"/>
          <p:cNvCxnSpPr/>
          <p:nvPr/>
        </p:nvCxnSpPr>
        <p:spPr>
          <a:xfrm>
            <a:off x="3850116" y="1218310"/>
            <a:ext cx="76016" cy="136387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30158" y="1577493"/>
            <a:ext cx="29079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History buffer (really 384 blocks long)</a:t>
            </a:r>
            <a:endParaRPr lang="en-US" sz="1400" dirty="0"/>
          </a:p>
        </p:txBody>
      </p:sp>
      <p:sp>
        <p:nvSpPr>
          <p:cNvPr id="45" name="Rectangle 44"/>
          <p:cNvSpPr/>
          <p:nvPr/>
        </p:nvSpPr>
        <p:spPr>
          <a:xfrm>
            <a:off x="3753394" y="2789784"/>
            <a:ext cx="4876799" cy="563016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034413" y="2971800"/>
            <a:ext cx="232787" cy="23278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267200" y="2971800"/>
            <a:ext cx="232787" cy="23278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4495800" y="2971800"/>
            <a:ext cx="232787" cy="23278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4724400" y="2971800"/>
            <a:ext cx="232787" cy="23278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953000" y="2971800"/>
            <a:ext cx="232787" cy="23278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5181600" y="2971800"/>
            <a:ext cx="232787" cy="23278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5468258" y="2910561"/>
            <a:ext cx="30668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Free buffer (really 128 blocks long)</a:t>
            </a:r>
            <a:endParaRPr lang="en-US" sz="1600" dirty="0"/>
          </a:p>
        </p:txBody>
      </p:sp>
      <p:sp>
        <p:nvSpPr>
          <p:cNvPr id="53" name="Rectangle 52"/>
          <p:cNvSpPr/>
          <p:nvPr/>
        </p:nvSpPr>
        <p:spPr>
          <a:xfrm>
            <a:off x="3753394" y="3429000"/>
            <a:ext cx="4876799" cy="6096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5515792" y="3549134"/>
            <a:ext cx="1676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Readout queue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1640393" y="2053213"/>
            <a:ext cx="1600200" cy="19853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1752600" y="22056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57" name="Rectangle 56"/>
          <p:cNvSpPr/>
          <p:nvPr/>
        </p:nvSpPr>
        <p:spPr>
          <a:xfrm>
            <a:off x="1981200" y="22056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2209800" y="22056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2438400" y="2209800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2667000" y="2209800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2895600" y="2209800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1752600" y="24342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1981200" y="24342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2205613" y="24342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2434213" y="24342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</a:t>
            </a:r>
          </a:p>
        </p:txBody>
      </p:sp>
      <p:sp>
        <p:nvSpPr>
          <p:cNvPr id="66" name="Rectangle 65"/>
          <p:cNvSpPr/>
          <p:nvPr/>
        </p:nvSpPr>
        <p:spPr>
          <a:xfrm>
            <a:off x="2667000" y="24342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2895600" y="24342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1752600" y="2667000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1977013" y="2667000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2209800" y="2667000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2438400" y="26628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72" name="Rectangle 71"/>
          <p:cNvSpPr/>
          <p:nvPr/>
        </p:nvSpPr>
        <p:spPr>
          <a:xfrm>
            <a:off x="2667000" y="26628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</a:t>
            </a:r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2891413" y="2667000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74" name="Rectangle 73"/>
          <p:cNvSpPr/>
          <p:nvPr/>
        </p:nvSpPr>
        <p:spPr>
          <a:xfrm>
            <a:off x="1752600" y="28914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75" name="Rectangle 74"/>
          <p:cNvSpPr/>
          <p:nvPr/>
        </p:nvSpPr>
        <p:spPr>
          <a:xfrm>
            <a:off x="1981200" y="28914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76" name="Rectangle 75"/>
          <p:cNvSpPr/>
          <p:nvPr/>
        </p:nvSpPr>
        <p:spPr>
          <a:xfrm>
            <a:off x="2205613" y="28914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</a:t>
            </a:r>
            <a:endParaRPr lang="en-US" dirty="0"/>
          </a:p>
        </p:txBody>
      </p:sp>
      <p:sp>
        <p:nvSpPr>
          <p:cNvPr id="77" name="Rectangle 76"/>
          <p:cNvSpPr/>
          <p:nvPr/>
        </p:nvSpPr>
        <p:spPr>
          <a:xfrm>
            <a:off x="2434213" y="2895600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78" name="Rectangle 77"/>
          <p:cNvSpPr/>
          <p:nvPr/>
        </p:nvSpPr>
        <p:spPr>
          <a:xfrm>
            <a:off x="2662813" y="2895600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</a:t>
            </a:r>
          </a:p>
        </p:txBody>
      </p:sp>
      <p:sp>
        <p:nvSpPr>
          <p:cNvPr id="79" name="Rectangle 78"/>
          <p:cNvSpPr/>
          <p:nvPr/>
        </p:nvSpPr>
        <p:spPr>
          <a:xfrm>
            <a:off x="2891413" y="28914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80" name="Rectangle 79"/>
          <p:cNvSpPr/>
          <p:nvPr/>
        </p:nvSpPr>
        <p:spPr>
          <a:xfrm>
            <a:off x="1752600" y="3124200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81" name="Rectangle 80"/>
          <p:cNvSpPr/>
          <p:nvPr/>
        </p:nvSpPr>
        <p:spPr>
          <a:xfrm>
            <a:off x="1977013" y="31200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1747822" y="3433781"/>
            <a:ext cx="13805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Lock register </a:t>
            </a:r>
          </a:p>
          <a:p>
            <a:r>
              <a:rPr lang="en-US" sz="1000" dirty="0" smtClean="0"/>
              <a:t>(really 512 blocks long)</a:t>
            </a:r>
            <a:endParaRPr lang="en-US" sz="1000" dirty="0"/>
          </a:p>
        </p:txBody>
      </p:sp>
      <p:sp>
        <p:nvSpPr>
          <p:cNvPr id="84" name="TextBox 83"/>
          <p:cNvSpPr txBox="1"/>
          <p:nvPr/>
        </p:nvSpPr>
        <p:spPr>
          <a:xfrm>
            <a:off x="3331363" y="2638474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1626667" y="4343400"/>
            <a:ext cx="45807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Suppose trigger occurs when block “F” is being written, and suppose want to read out 4 blocks: 1 pre-trigger and 2 post trigger.</a:t>
            </a:r>
            <a:endParaRPr lang="en-US" sz="1400" dirty="0"/>
          </a:p>
          <a:p>
            <a:endParaRPr lang="en-US" sz="1400" dirty="0" smtClean="0"/>
          </a:p>
        </p:txBody>
      </p:sp>
      <p:cxnSp>
        <p:nvCxnSpPr>
          <p:cNvPr id="98" name="Elbow Connector 97"/>
          <p:cNvCxnSpPr>
            <a:stCxn id="41" idx="1"/>
            <a:endCxn id="24" idx="0"/>
          </p:cNvCxnSpPr>
          <p:nvPr/>
        </p:nvCxnSpPr>
        <p:spPr>
          <a:xfrm rot="10800000" flipV="1">
            <a:off x="704557" y="1218309"/>
            <a:ext cx="461386" cy="13905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tangle 102"/>
          <p:cNvSpPr/>
          <p:nvPr/>
        </p:nvSpPr>
        <p:spPr>
          <a:xfrm>
            <a:off x="112207" y="3307453"/>
            <a:ext cx="937343" cy="12220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Trigger</a:t>
            </a:r>
          </a:p>
          <a:p>
            <a:pPr algn="ctr"/>
            <a:r>
              <a:rPr lang="en-US" dirty="0" smtClean="0"/>
              <a:t>Handler</a:t>
            </a:r>
            <a:endParaRPr lang="en-US" dirty="0"/>
          </a:p>
        </p:txBody>
      </p:sp>
      <p:cxnSp>
        <p:nvCxnSpPr>
          <p:cNvPr id="107" name="Elbow Connector 106"/>
          <p:cNvCxnSpPr>
            <a:stCxn id="37" idx="2"/>
            <a:endCxn id="103" idx="0"/>
          </p:cNvCxnSpPr>
          <p:nvPr/>
        </p:nvCxnSpPr>
        <p:spPr>
          <a:xfrm rot="5400000">
            <a:off x="1155668" y="1015363"/>
            <a:ext cx="1717301" cy="2866878"/>
          </a:xfrm>
          <a:prstGeom prst="bentConnector3">
            <a:avLst>
              <a:gd name="adj1" fmla="val 2126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Elbow Connector 108"/>
          <p:cNvCxnSpPr>
            <a:stCxn id="103" idx="3"/>
            <a:endCxn id="55" idx="1"/>
          </p:cNvCxnSpPr>
          <p:nvPr/>
        </p:nvCxnSpPr>
        <p:spPr>
          <a:xfrm flipV="1">
            <a:off x="1049550" y="3045907"/>
            <a:ext cx="590843" cy="872559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1165943" y="2571690"/>
            <a:ext cx="418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Lock</a:t>
            </a:r>
          </a:p>
          <a:p>
            <a:r>
              <a:rPr lang="en-US" sz="1000" dirty="0" smtClean="0"/>
              <a:t>“E”</a:t>
            </a:r>
            <a:endParaRPr lang="en-US" sz="1000" dirty="0"/>
          </a:p>
        </p:txBody>
      </p:sp>
      <p:sp>
        <p:nvSpPr>
          <p:cNvPr id="114" name="TextBox 113"/>
          <p:cNvSpPr txBox="1"/>
          <p:nvPr/>
        </p:nvSpPr>
        <p:spPr>
          <a:xfrm>
            <a:off x="159910" y="2127627"/>
            <a:ext cx="12346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“E” was 2 cycles ago</a:t>
            </a:r>
            <a:endParaRPr lang="en-US" sz="1000" dirty="0"/>
          </a:p>
        </p:txBody>
      </p:sp>
      <p:sp>
        <p:nvSpPr>
          <p:cNvPr id="117" name="TextBox 116"/>
          <p:cNvSpPr txBox="1"/>
          <p:nvPr/>
        </p:nvSpPr>
        <p:spPr>
          <a:xfrm>
            <a:off x="1626667" y="4953000"/>
            <a:ext cx="444689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 smtClean="0"/>
          </a:p>
          <a:p>
            <a:r>
              <a:rPr lang="en-US" sz="1400" dirty="0" smtClean="0"/>
              <a:t>Trigger places “2” on ‘</a:t>
            </a:r>
            <a:r>
              <a:rPr lang="en-US" sz="1400" dirty="0" err="1" smtClean="0"/>
              <a:t>nprev</a:t>
            </a:r>
            <a:r>
              <a:rPr lang="en-US" sz="1400" dirty="0" smtClean="0"/>
              <a:t>’ input to history buffer. At next  write cycle (when “G” is written to) history buffer puts “E” on ‘block’ output.</a:t>
            </a:r>
          </a:p>
          <a:p>
            <a:endParaRPr lang="en-US" dirty="0"/>
          </a:p>
        </p:txBody>
      </p:sp>
      <p:sp>
        <p:nvSpPr>
          <p:cNvPr id="118" name="TextBox 117"/>
          <p:cNvSpPr txBox="1"/>
          <p:nvPr/>
        </p:nvSpPr>
        <p:spPr>
          <a:xfrm>
            <a:off x="1634275" y="5943600"/>
            <a:ext cx="40092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Trigger handler then places “E” on </a:t>
            </a:r>
            <a:r>
              <a:rPr lang="en-US" sz="1400" dirty="0" err="1" smtClean="0"/>
              <a:t>lock_address</a:t>
            </a:r>
            <a:r>
              <a:rPr lang="en-US" sz="1400" dirty="0" smtClean="0"/>
              <a:t> input of block manager, and asserts “lock” and “</a:t>
            </a:r>
            <a:r>
              <a:rPr lang="en-US" sz="1400" dirty="0" err="1" smtClean="0"/>
              <a:t>lock_strobe</a:t>
            </a:r>
            <a:r>
              <a:rPr lang="en-US" sz="1400" dirty="0" smtClean="0"/>
              <a:t>”.</a:t>
            </a:r>
          </a:p>
          <a:p>
            <a:endParaRPr lang="en-US" dirty="0"/>
          </a:p>
        </p:txBody>
      </p:sp>
      <p:sp>
        <p:nvSpPr>
          <p:cNvPr id="119" name="TextBox 118"/>
          <p:cNvSpPr txBox="1"/>
          <p:nvPr/>
        </p:nvSpPr>
        <p:spPr>
          <a:xfrm>
            <a:off x="6279437" y="5943600"/>
            <a:ext cx="2332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Trigger handler places “E” in readout queue.</a:t>
            </a:r>
            <a:endParaRPr lang="en-US" sz="1400" dirty="0"/>
          </a:p>
        </p:txBody>
      </p:sp>
      <p:cxnSp>
        <p:nvCxnSpPr>
          <p:cNvPr id="121" name="Elbow Connector 120"/>
          <p:cNvCxnSpPr>
            <a:stCxn id="103" idx="2"/>
            <a:endCxn id="53" idx="1"/>
          </p:cNvCxnSpPr>
          <p:nvPr/>
        </p:nvCxnSpPr>
        <p:spPr>
          <a:xfrm rot="5400000" flipH="1" flipV="1">
            <a:off x="1769296" y="2545382"/>
            <a:ext cx="795679" cy="3172515"/>
          </a:xfrm>
          <a:prstGeom prst="bentConnector4">
            <a:avLst>
              <a:gd name="adj1" fmla="val -28730"/>
              <a:gd name="adj2" fmla="val 8895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159910" y="4853110"/>
            <a:ext cx="10792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Readout “E”</a:t>
            </a:r>
            <a:endParaRPr lang="en-US" sz="1400" dirty="0"/>
          </a:p>
        </p:txBody>
      </p:sp>
      <p:cxnSp>
        <p:nvCxnSpPr>
          <p:cNvPr id="128" name="Elbow Connector 127"/>
          <p:cNvCxnSpPr>
            <a:stCxn id="10" idx="0"/>
            <a:endCxn id="27" idx="2"/>
          </p:cNvCxnSpPr>
          <p:nvPr/>
        </p:nvCxnSpPr>
        <p:spPr>
          <a:xfrm rot="16200000" flipV="1">
            <a:off x="4519038" y="980259"/>
            <a:ext cx="615461" cy="1835247"/>
          </a:xfrm>
          <a:prstGeom prst="bentConnector3">
            <a:avLst>
              <a:gd name="adj1" fmla="val 6886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Elbow Connector 135"/>
          <p:cNvCxnSpPr>
            <a:stCxn id="55" idx="3"/>
            <a:endCxn id="27" idx="2"/>
          </p:cNvCxnSpPr>
          <p:nvPr/>
        </p:nvCxnSpPr>
        <p:spPr>
          <a:xfrm flipV="1">
            <a:off x="3240593" y="1590152"/>
            <a:ext cx="668551" cy="145575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Rectangle 138"/>
          <p:cNvSpPr/>
          <p:nvPr/>
        </p:nvSpPr>
        <p:spPr>
          <a:xfrm>
            <a:off x="4025321" y="3617406"/>
            <a:ext cx="232787" cy="232787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25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114" grpId="0"/>
      <p:bldP spid="117" grpId="0"/>
      <p:bldP spid="118" grpId="0"/>
      <p:bldP spid="119" grpId="0"/>
      <p:bldP spid="1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04800"/>
            <a:ext cx="6615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IRS_BLOCK_MANAGER ARCHITECTURE: AFTER TRIGGER OCCURS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3753394" y="2053213"/>
            <a:ext cx="4876799" cy="736571"/>
            <a:chOff x="2819400" y="1694208"/>
            <a:chExt cx="4876799" cy="736571"/>
          </a:xfrm>
        </p:grpSpPr>
        <p:sp>
          <p:nvSpPr>
            <p:cNvPr id="4" name="Rectangle 3"/>
            <p:cNvSpPr/>
            <p:nvPr/>
          </p:nvSpPr>
          <p:spPr>
            <a:xfrm>
              <a:off x="33244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35530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37816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40102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42388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4674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960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G</a:t>
              </a:r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9246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1532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3818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J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6104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K</a:t>
              </a:r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8390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</a:t>
              </a:r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0676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340166" y="1768622"/>
              <a:ext cx="343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7534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</a:t>
              </a:r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982097" y="1846608"/>
              <a:ext cx="228600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</a:t>
              </a:r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819400" y="1694208"/>
              <a:ext cx="4876799" cy="6858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460762" y="2061447"/>
              <a:ext cx="35964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Active buffer (really 384 blocks long)</a:t>
              </a:r>
              <a:endParaRPr lang="en-US" dirty="0"/>
            </a:p>
          </p:txBody>
        </p:sp>
        <p:cxnSp>
          <p:nvCxnSpPr>
            <p:cNvPr id="22" name="Elbow Connector 21"/>
            <p:cNvCxnSpPr/>
            <p:nvPr/>
          </p:nvCxnSpPr>
          <p:spPr>
            <a:xfrm flipH="1">
              <a:off x="3286397" y="1960908"/>
              <a:ext cx="3886200" cy="12700"/>
            </a:xfrm>
            <a:prstGeom prst="bentConnector5">
              <a:avLst>
                <a:gd name="adj1" fmla="val -5882"/>
                <a:gd name="adj2" fmla="val 2700000"/>
                <a:gd name="adj3" fmla="val 105882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/>
          <p:cNvSpPr/>
          <p:nvPr/>
        </p:nvSpPr>
        <p:spPr>
          <a:xfrm>
            <a:off x="457200" y="1131332"/>
            <a:ext cx="4029891" cy="77366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92350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820950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3568337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049550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278150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506750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1735350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963950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2192550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2421150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2649750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2878350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3106950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3335550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3285884" y="1037990"/>
            <a:ext cx="592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now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1165943" y="1033644"/>
            <a:ext cx="1536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 cycles prior</a:t>
            </a:r>
            <a:endParaRPr lang="en-US" dirty="0"/>
          </a:p>
        </p:txBody>
      </p:sp>
      <p:cxnSp>
        <p:nvCxnSpPr>
          <p:cNvPr id="41" name="Elbow Connector 40"/>
          <p:cNvCxnSpPr/>
          <p:nvPr/>
        </p:nvCxnSpPr>
        <p:spPr>
          <a:xfrm>
            <a:off x="3850379" y="1204341"/>
            <a:ext cx="76016" cy="136387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30158" y="1577493"/>
            <a:ext cx="29079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History buffer (really 384 blocks long)</a:t>
            </a:r>
            <a:endParaRPr lang="en-US" sz="1400" dirty="0"/>
          </a:p>
        </p:txBody>
      </p:sp>
      <p:sp>
        <p:nvSpPr>
          <p:cNvPr id="43" name="Rectangle 42"/>
          <p:cNvSpPr/>
          <p:nvPr/>
        </p:nvSpPr>
        <p:spPr>
          <a:xfrm>
            <a:off x="3753394" y="2789784"/>
            <a:ext cx="4876799" cy="563016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034413" y="2971800"/>
            <a:ext cx="232787" cy="23278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4267200" y="2971800"/>
            <a:ext cx="232787" cy="23278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4495800" y="2971800"/>
            <a:ext cx="232787" cy="23278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724400" y="2971800"/>
            <a:ext cx="232787" cy="23278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4953000" y="2971800"/>
            <a:ext cx="232787" cy="23278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5181600" y="2971800"/>
            <a:ext cx="232787" cy="23278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5468258" y="2910561"/>
            <a:ext cx="30668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Free buffer (really 128 blocks long)</a:t>
            </a:r>
            <a:endParaRPr lang="en-US" sz="1600" dirty="0"/>
          </a:p>
        </p:txBody>
      </p:sp>
      <p:sp>
        <p:nvSpPr>
          <p:cNvPr id="51" name="Rectangle 50"/>
          <p:cNvSpPr/>
          <p:nvPr/>
        </p:nvSpPr>
        <p:spPr>
          <a:xfrm>
            <a:off x="3753394" y="3429000"/>
            <a:ext cx="4876799" cy="6096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5515792" y="3549134"/>
            <a:ext cx="1676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Readout queue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1640393" y="2053213"/>
            <a:ext cx="1600200" cy="19853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752600" y="22056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981200" y="22056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209800" y="22056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2438400" y="2209800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2667000" y="2209800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2895600" y="2209800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1752600" y="24342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1981200" y="24342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2205613" y="24342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2434213" y="24342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</a:t>
            </a:r>
          </a:p>
        </p:txBody>
      </p:sp>
      <p:sp>
        <p:nvSpPr>
          <p:cNvPr id="64" name="Rectangle 63"/>
          <p:cNvSpPr/>
          <p:nvPr/>
        </p:nvSpPr>
        <p:spPr>
          <a:xfrm>
            <a:off x="2667000" y="24342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2895600" y="24342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1752600" y="2667000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1977013" y="2667000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2209800" y="2667000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2438400" y="26628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70" name="Rectangle 69"/>
          <p:cNvSpPr/>
          <p:nvPr/>
        </p:nvSpPr>
        <p:spPr>
          <a:xfrm>
            <a:off x="2667000" y="26628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</a:t>
            </a:r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2891413" y="2667000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1752600" y="28914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1981200" y="28914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74" name="Rectangle 73"/>
          <p:cNvSpPr/>
          <p:nvPr/>
        </p:nvSpPr>
        <p:spPr>
          <a:xfrm>
            <a:off x="2205613" y="28914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</a:t>
            </a:r>
            <a:endParaRPr lang="en-US" dirty="0"/>
          </a:p>
        </p:txBody>
      </p:sp>
      <p:sp>
        <p:nvSpPr>
          <p:cNvPr id="75" name="Rectangle 74"/>
          <p:cNvSpPr/>
          <p:nvPr/>
        </p:nvSpPr>
        <p:spPr>
          <a:xfrm>
            <a:off x="2434213" y="2895600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76" name="Rectangle 75"/>
          <p:cNvSpPr/>
          <p:nvPr/>
        </p:nvSpPr>
        <p:spPr>
          <a:xfrm>
            <a:off x="2662813" y="2895600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</a:t>
            </a:r>
          </a:p>
        </p:txBody>
      </p:sp>
      <p:sp>
        <p:nvSpPr>
          <p:cNvPr id="77" name="Rectangle 76"/>
          <p:cNvSpPr/>
          <p:nvPr/>
        </p:nvSpPr>
        <p:spPr>
          <a:xfrm>
            <a:off x="2891413" y="28914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78" name="Rectangle 77"/>
          <p:cNvSpPr/>
          <p:nvPr/>
        </p:nvSpPr>
        <p:spPr>
          <a:xfrm>
            <a:off x="1752600" y="3124200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79" name="Rectangle 78"/>
          <p:cNvSpPr/>
          <p:nvPr/>
        </p:nvSpPr>
        <p:spPr>
          <a:xfrm>
            <a:off x="1977013" y="31200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1747822" y="3433781"/>
            <a:ext cx="13805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Lock register </a:t>
            </a:r>
          </a:p>
          <a:p>
            <a:r>
              <a:rPr lang="en-US" sz="1000" dirty="0" smtClean="0"/>
              <a:t>(really 512 blocks long)</a:t>
            </a:r>
            <a:endParaRPr lang="en-US" sz="1000" dirty="0"/>
          </a:p>
        </p:txBody>
      </p:sp>
      <p:sp>
        <p:nvSpPr>
          <p:cNvPr id="81" name="TextBox 80"/>
          <p:cNvSpPr txBox="1"/>
          <p:nvPr/>
        </p:nvSpPr>
        <p:spPr>
          <a:xfrm>
            <a:off x="3331363" y="2638474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1626667" y="4343400"/>
            <a:ext cx="458070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Trigger handler leaves ‘</a:t>
            </a:r>
            <a:r>
              <a:rPr lang="en-US" sz="1400" dirty="0" err="1" smtClean="0"/>
              <a:t>nprev</a:t>
            </a:r>
            <a:r>
              <a:rPr lang="en-US" sz="1400" dirty="0" smtClean="0"/>
              <a:t>’ input to history buffer for as many cycles as blocks desired. When next write cycle occurs, “F” is placed on ‘block’ output.</a:t>
            </a:r>
          </a:p>
        </p:txBody>
      </p:sp>
      <p:cxnSp>
        <p:nvCxnSpPr>
          <p:cNvPr id="83" name="Elbow Connector 82"/>
          <p:cNvCxnSpPr>
            <a:stCxn id="40" idx="1"/>
            <a:endCxn id="25" idx="0"/>
          </p:cNvCxnSpPr>
          <p:nvPr/>
        </p:nvCxnSpPr>
        <p:spPr>
          <a:xfrm rot="10800000" flipV="1">
            <a:off x="708745" y="1218309"/>
            <a:ext cx="457199" cy="13905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83"/>
          <p:cNvSpPr/>
          <p:nvPr/>
        </p:nvSpPr>
        <p:spPr>
          <a:xfrm>
            <a:off x="112207" y="3307453"/>
            <a:ext cx="937343" cy="12220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Trigger</a:t>
            </a:r>
          </a:p>
          <a:p>
            <a:pPr algn="ctr"/>
            <a:r>
              <a:rPr lang="en-US" dirty="0" smtClean="0"/>
              <a:t>Handler</a:t>
            </a:r>
            <a:endParaRPr lang="en-US" dirty="0"/>
          </a:p>
        </p:txBody>
      </p:sp>
      <p:cxnSp>
        <p:nvCxnSpPr>
          <p:cNvPr id="85" name="Elbow Connector 84"/>
          <p:cNvCxnSpPr>
            <a:stCxn id="38" idx="2"/>
            <a:endCxn id="84" idx="0"/>
          </p:cNvCxnSpPr>
          <p:nvPr/>
        </p:nvCxnSpPr>
        <p:spPr>
          <a:xfrm rot="5400000">
            <a:off x="1157762" y="1013270"/>
            <a:ext cx="1717301" cy="2871065"/>
          </a:xfrm>
          <a:prstGeom prst="bentConnector3">
            <a:avLst>
              <a:gd name="adj1" fmla="val 2295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lbow Connector 85"/>
          <p:cNvCxnSpPr>
            <a:stCxn id="84" idx="3"/>
            <a:endCxn id="53" idx="1"/>
          </p:cNvCxnSpPr>
          <p:nvPr/>
        </p:nvCxnSpPr>
        <p:spPr>
          <a:xfrm flipV="1">
            <a:off x="1049550" y="3045907"/>
            <a:ext cx="590843" cy="872559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1165943" y="2571690"/>
            <a:ext cx="418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Lock</a:t>
            </a:r>
          </a:p>
          <a:p>
            <a:r>
              <a:rPr lang="en-US" sz="1000" dirty="0" smtClean="0"/>
              <a:t>“F”</a:t>
            </a:r>
            <a:endParaRPr lang="en-US" sz="1000" dirty="0"/>
          </a:p>
        </p:txBody>
      </p:sp>
      <p:sp>
        <p:nvSpPr>
          <p:cNvPr id="88" name="TextBox 87"/>
          <p:cNvSpPr txBox="1"/>
          <p:nvPr/>
        </p:nvSpPr>
        <p:spPr>
          <a:xfrm>
            <a:off x="159910" y="2127627"/>
            <a:ext cx="12314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“F” was 2 cycles ago</a:t>
            </a:r>
            <a:endParaRPr lang="en-US" sz="1000" dirty="0"/>
          </a:p>
        </p:txBody>
      </p:sp>
      <p:sp>
        <p:nvSpPr>
          <p:cNvPr id="89" name="TextBox 88"/>
          <p:cNvSpPr txBox="1"/>
          <p:nvPr/>
        </p:nvSpPr>
        <p:spPr>
          <a:xfrm>
            <a:off x="1626667" y="4953000"/>
            <a:ext cx="444689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 smtClean="0"/>
          </a:p>
          <a:p>
            <a:r>
              <a:rPr lang="en-US" sz="1400" dirty="0" smtClean="0"/>
              <a:t>Process repeats until E,F,G,H are placed in readout queue and locked in the lock register.</a:t>
            </a:r>
            <a:endParaRPr lang="en-US" dirty="0"/>
          </a:p>
        </p:txBody>
      </p:sp>
      <p:cxnSp>
        <p:nvCxnSpPr>
          <p:cNvPr id="91" name="Elbow Connector 90"/>
          <p:cNvCxnSpPr>
            <a:stCxn id="84" idx="2"/>
            <a:endCxn id="51" idx="1"/>
          </p:cNvCxnSpPr>
          <p:nvPr/>
        </p:nvCxnSpPr>
        <p:spPr>
          <a:xfrm rot="5400000" flipH="1" flipV="1">
            <a:off x="1769296" y="2545382"/>
            <a:ext cx="795679" cy="3172515"/>
          </a:xfrm>
          <a:prstGeom prst="bentConnector4">
            <a:avLst>
              <a:gd name="adj1" fmla="val -28730"/>
              <a:gd name="adj2" fmla="val 8895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159910" y="4853110"/>
            <a:ext cx="10730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Readout “F”</a:t>
            </a:r>
            <a:endParaRPr lang="en-US" sz="1400" dirty="0"/>
          </a:p>
        </p:txBody>
      </p:sp>
      <p:cxnSp>
        <p:nvCxnSpPr>
          <p:cNvPr id="93" name="Elbow Connector 92"/>
          <p:cNvCxnSpPr>
            <a:stCxn id="11" idx="0"/>
            <a:endCxn id="97" idx="2"/>
          </p:cNvCxnSpPr>
          <p:nvPr/>
        </p:nvCxnSpPr>
        <p:spPr>
          <a:xfrm rot="16200000" flipV="1">
            <a:off x="4646987" y="879608"/>
            <a:ext cx="605413" cy="204659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Elbow Connector 93"/>
          <p:cNvCxnSpPr>
            <a:stCxn id="53" idx="3"/>
            <a:endCxn id="97" idx="2"/>
          </p:cNvCxnSpPr>
          <p:nvPr/>
        </p:nvCxnSpPr>
        <p:spPr>
          <a:xfrm flipV="1">
            <a:off x="3240593" y="1600200"/>
            <a:ext cx="685801" cy="1445707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>
          <a:xfrm>
            <a:off x="4025321" y="3617406"/>
            <a:ext cx="232787" cy="232787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6" name="Rectangle 95"/>
          <p:cNvSpPr/>
          <p:nvPr/>
        </p:nvSpPr>
        <p:spPr>
          <a:xfrm>
            <a:off x="4236057" y="3617405"/>
            <a:ext cx="232787" cy="232787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97" name="Rectangle 96"/>
          <p:cNvSpPr/>
          <p:nvPr/>
        </p:nvSpPr>
        <p:spPr>
          <a:xfrm>
            <a:off x="3810000" y="1367413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70484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04800"/>
            <a:ext cx="7334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IRS_BLOCK_MANAGER ARCHITECTURE: WHILE READOUT IS OCCURRING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58491" y="2205613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5" name="Rectangle 4"/>
          <p:cNvSpPr/>
          <p:nvPr/>
        </p:nvSpPr>
        <p:spPr>
          <a:xfrm>
            <a:off x="4487091" y="2205613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6" name="Rectangle 5"/>
          <p:cNvSpPr/>
          <p:nvPr/>
        </p:nvSpPr>
        <p:spPr>
          <a:xfrm>
            <a:off x="4715691" y="2205613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944291" y="2205613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8" name="Rectangle 7"/>
          <p:cNvSpPr/>
          <p:nvPr/>
        </p:nvSpPr>
        <p:spPr>
          <a:xfrm>
            <a:off x="5172891" y="2205613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401491" y="2205613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630091" y="2205613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858691" y="2205613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087291" y="2205613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315891" y="2205613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544491" y="2205613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73091" y="2205613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7001691" y="2205613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274160" y="2127627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7687491" y="2205613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916091" y="2205613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753394" y="2053213"/>
            <a:ext cx="4876799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394756" y="2420452"/>
            <a:ext cx="3596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Active buffer (really 384 blocks long)</a:t>
            </a:r>
            <a:endParaRPr lang="en-US" dirty="0"/>
          </a:p>
        </p:txBody>
      </p:sp>
      <p:cxnSp>
        <p:nvCxnSpPr>
          <p:cNvPr id="22" name="Elbow Connector 21"/>
          <p:cNvCxnSpPr/>
          <p:nvPr/>
        </p:nvCxnSpPr>
        <p:spPr>
          <a:xfrm flipH="1">
            <a:off x="4220391" y="2319913"/>
            <a:ext cx="3886200" cy="12700"/>
          </a:xfrm>
          <a:prstGeom prst="bentConnector5">
            <a:avLst>
              <a:gd name="adj1" fmla="val -5882"/>
              <a:gd name="adj2" fmla="val 2700000"/>
              <a:gd name="adj3" fmla="val 10588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57200" y="1131332"/>
            <a:ext cx="4029891" cy="77366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592350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</a:t>
            </a:r>
          </a:p>
        </p:txBody>
      </p:sp>
      <p:sp>
        <p:nvSpPr>
          <p:cNvPr id="25" name="Rectangle 24"/>
          <p:cNvSpPr/>
          <p:nvPr/>
        </p:nvSpPr>
        <p:spPr>
          <a:xfrm>
            <a:off x="820950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568337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1049550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78150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506750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735350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963950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192550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421150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649750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878350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106950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335550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287225" y="1037990"/>
            <a:ext cx="592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now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1165943" y="1033644"/>
            <a:ext cx="1536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 cycles prior</a:t>
            </a:r>
            <a:endParaRPr lang="en-US" dirty="0"/>
          </a:p>
        </p:txBody>
      </p:sp>
      <p:cxnSp>
        <p:nvCxnSpPr>
          <p:cNvPr id="40" name="Elbow Connector 39"/>
          <p:cNvCxnSpPr/>
          <p:nvPr/>
        </p:nvCxnSpPr>
        <p:spPr>
          <a:xfrm>
            <a:off x="3855522" y="1231933"/>
            <a:ext cx="76016" cy="136387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30158" y="1577493"/>
            <a:ext cx="29079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History buffer (really 384 blocks long)</a:t>
            </a:r>
            <a:endParaRPr lang="en-US" sz="1400" dirty="0"/>
          </a:p>
        </p:txBody>
      </p:sp>
      <p:sp>
        <p:nvSpPr>
          <p:cNvPr id="42" name="Rectangle 41"/>
          <p:cNvSpPr/>
          <p:nvPr/>
        </p:nvSpPr>
        <p:spPr>
          <a:xfrm>
            <a:off x="3753394" y="2789784"/>
            <a:ext cx="4876799" cy="563016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4034413" y="2971800"/>
            <a:ext cx="232787" cy="23278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4267200" y="2971800"/>
            <a:ext cx="232787" cy="23278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4495800" y="2971800"/>
            <a:ext cx="232787" cy="23278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4724400" y="2971800"/>
            <a:ext cx="232787" cy="23278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953000" y="2971800"/>
            <a:ext cx="232787" cy="23278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5181600" y="2971800"/>
            <a:ext cx="232787" cy="23278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5468258" y="2910561"/>
            <a:ext cx="30668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Free buffer (really 128 blocks long)</a:t>
            </a:r>
            <a:endParaRPr lang="en-US" sz="1600" dirty="0"/>
          </a:p>
        </p:txBody>
      </p:sp>
      <p:sp>
        <p:nvSpPr>
          <p:cNvPr id="50" name="Rectangle 49"/>
          <p:cNvSpPr/>
          <p:nvPr/>
        </p:nvSpPr>
        <p:spPr>
          <a:xfrm>
            <a:off x="3753394" y="3429000"/>
            <a:ext cx="4876799" cy="6096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5515792" y="3549134"/>
            <a:ext cx="1676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Readout queue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1640393" y="2053213"/>
            <a:ext cx="1600200" cy="19853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1752600" y="22056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54" name="Rectangle 53"/>
          <p:cNvSpPr/>
          <p:nvPr/>
        </p:nvSpPr>
        <p:spPr>
          <a:xfrm>
            <a:off x="1981200" y="22056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2209800" y="22056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438400" y="2209800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2667000" y="2209800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2895600" y="2209800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1752600" y="2434213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1981200" y="2434213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2205613" y="24342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2434213" y="24342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</a:t>
            </a:r>
          </a:p>
        </p:txBody>
      </p:sp>
      <p:sp>
        <p:nvSpPr>
          <p:cNvPr id="63" name="Rectangle 62"/>
          <p:cNvSpPr/>
          <p:nvPr/>
        </p:nvSpPr>
        <p:spPr>
          <a:xfrm>
            <a:off x="2667000" y="24342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2895600" y="24342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1752600" y="2667000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1977013" y="2667000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2209800" y="2667000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2438400" y="26628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69" name="Rectangle 68"/>
          <p:cNvSpPr/>
          <p:nvPr/>
        </p:nvSpPr>
        <p:spPr>
          <a:xfrm>
            <a:off x="2667000" y="26628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</a:t>
            </a: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2891413" y="2667000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1752600" y="28914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1981200" y="28914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2205613" y="28914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</a:t>
            </a:r>
            <a:endParaRPr lang="en-US" dirty="0"/>
          </a:p>
        </p:txBody>
      </p:sp>
      <p:sp>
        <p:nvSpPr>
          <p:cNvPr id="74" name="Rectangle 73"/>
          <p:cNvSpPr/>
          <p:nvPr/>
        </p:nvSpPr>
        <p:spPr>
          <a:xfrm>
            <a:off x="2434213" y="2895600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75" name="Rectangle 74"/>
          <p:cNvSpPr/>
          <p:nvPr/>
        </p:nvSpPr>
        <p:spPr>
          <a:xfrm>
            <a:off x="2662813" y="2895600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</a:t>
            </a:r>
          </a:p>
        </p:txBody>
      </p:sp>
      <p:sp>
        <p:nvSpPr>
          <p:cNvPr id="76" name="Rectangle 75"/>
          <p:cNvSpPr/>
          <p:nvPr/>
        </p:nvSpPr>
        <p:spPr>
          <a:xfrm>
            <a:off x="2891413" y="28914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77" name="Rectangle 76"/>
          <p:cNvSpPr/>
          <p:nvPr/>
        </p:nvSpPr>
        <p:spPr>
          <a:xfrm>
            <a:off x="1752600" y="3124200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78" name="Rectangle 77"/>
          <p:cNvSpPr/>
          <p:nvPr/>
        </p:nvSpPr>
        <p:spPr>
          <a:xfrm>
            <a:off x="1977013" y="31200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1747822" y="3433781"/>
            <a:ext cx="13805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Lock register </a:t>
            </a:r>
          </a:p>
          <a:p>
            <a:r>
              <a:rPr lang="en-US" sz="1000" dirty="0" smtClean="0"/>
              <a:t>(really 512 blocks long)</a:t>
            </a:r>
            <a:endParaRPr lang="en-US" sz="1000" dirty="0"/>
          </a:p>
        </p:txBody>
      </p:sp>
      <p:sp>
        <p:nvSpPr>
          <p:cNvPr id="80" name="TextBox 79"/>
          <p:cNvSpPr txBox="1"/>
          <p:nvPr/>
        </p:nvSpPr>
        <p:spPr>
          <a:xfrm>
            <a:off x="3331363" y="2638474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1626667" y="4343400"/>
            <a:ext cx="45807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While readout is </a:t>
            </a:r>
            <a:r>
              <a:rPr lang="en-US" sz="1400" dirty="0" err="1" smtClean="0"/>
              <a:t>occuring</a:t>
            </a:r>
            <a:r>
              <a:rPr lang="en-US" sz="1400" dirty="0" smtClean="0"/>
              <a:t>, the block manager will reencounter “E” in the active buffer.</a:t>
            </a:r>
          </a:p>
        </p:txBody>
      </p:sp>
      <p:cxnSp>
        <p:nvCxnSpPr>
          <p:cNvPr id="82" name="Elbow Connector 81"/>
          <p:cNvCxnSpPr>
            <a:stCxn id="39" idx="1"/>
            <a:endCxn id="24" idx="0"/>
          </p:cNvCxnSpPr>
          <p:nvPr/>
        </p:nvCxnSpPr>
        <p:spPr>
          <a:xfrm rot="10800000" flipV="1">
            <a:off x="708745" y="1218309"/>
            <a:ext cx="457199" cy="13905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>
          <a:xfrm>
            <a:off x="112207" y="3307453"/>
            <a:ext cx="937343" cy="12220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Trigger</a:t>
            </a:r>
          </a:p>
          <a:p>
            <a:pPr algn="ctr"/>
            <a:r>
              <a:rPr lang="en-US" dirty="0" smtClean="0"/>
              <a:t>Handler</a:t>
            </a:r>
            <a:endParaRPr lang="en-US" dirty="0"/>
          </a:p>
        </p:txBody>
      </p:sp>
      <p:cxnSp>
        <p:nvCxnSpPr>
          <p:cNvPr id="92" name="Elbow Connector 91"/>
          <p:cNvCxnSpPr>
            <a:stCxn id="52" idx="3"/>
            <a:endCxn id="95" idx="2"/>
          </p:cNvCxnSpPr>
          <p:nvPr/>
        </p:nvCxnSpPr>
        <p:spPr>
          <a:xfrm flipV="1">
            <a:off x="3240593" y="1600200"/>
            <a:ext cx="685801" cy="1445707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4025321" y="3617406"/>
            <a:ext cx="232787" cy="232787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4" name="Rectangle 93"/>
          <p:cNvSpPr/>
          <p:nvPr/>
        </p:nvSpPr>
        <p:spPr>
          <a:xfrm>
            <a:off x="4236057" y="3617405"/>
            <a:ext cx="232787" cy="232787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95" name="Rectangle 94"/>
          <p:cNvSpPr/>
          <p:nvPr/>
        </p:nvSpPr>
        <p:spPr>
          <a:xfrm>
            <a:off x="3810000" y="1367413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</a:t>
            </a:r>
            <a:endParaRPr lang="en-US" dirty="0"/>
          </a:p>
        </p:txBody>
      </p:sp>
      <p:sp>
        <p:nvSpPr>
          <p:cNvPr id="96" name="Rectangle 95"/>
          <p:cNvSpPr/>
          <p:nvPr/>
        </p:nvSpPr>
        <p:spPr>
          <a:xfrm>
            <a:off x="4491613" y="3617404"/>
            <a:ext cx="232787" cy="232787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</a:t>
            </a:r>
          </a:p>
        </p:txBody>
      </p:sp>
      <p:sp>
        <p:nvSpPr>
          <p:cNvPr id="97" name="Rectangle 96"/>
          <p:cNvSpPr/>
          <p:nvPr/>
        </p:nvSpPr>
        <p:spPr>
          <a:xfrm>
            <a:off x="4729145" y="3613495"/>
            <a:ext cx="232787" cy="232787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</a:t>
            </a:r>
          </a:p>
        </p:txBody>
      </p:sp>
      <p:cxnSp>
        <p:nvCxnSpPr>
          <p:cNvPr id="100" name="Elbow Connector 99"/>
          <p:cNvCxnSpPr>
            <a:stCxn id="8" idx="0"/>
            <a:endCxn id="95" idx="2"/>
          </p:cNvCxnSpPr>
          <p:nvPr/>
        </p:nvCxnSpPr>
        <p:spPr>
          <a:xfrm rot="16200000" flipV="1">
            <a:off x="4304087" y="1222508"/>
            <a:ext cx="605413" cy="1360797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1623143" y="5105400"/>
            <a:ext cx="45842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It will discover “E” is locked, and use the first block from the free buffer instead, deleting it from the free buffer.</a:t>
            </a:r>
            <a:endParaRPr lang="en-US" sz="1400" dirty="0"/>
          </a:p>
        </p:txBody>
      </p:sp>
      <p:sp>
        <p:nvSpPr>
          <p:cNvPr id="102" name="TextBox 101"/>
          <p:cNvSpPr txBox="1"/>
          <p:nvPr/>
        </p:nvSpPr>
        <p:spPr>
          <a:xfrm>
            <a:off x="1637878" y="5791200"/>
            <a:ext cx="3679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It then </a:t>
            </a:r>
            <a:r>
              <a:rPr lang="en-US" sz="1400" i="1" dirty="0" smtClean="0"/>
              <a:t>overwrites</a:t>
            </a:r>
            <a:r>
              <a:rPr lang="en-US" sz="1400" dirty="0" smtClean="0"/>
              <a:t> “E” in the active buffer with “U”.</a:t>
            </a:r>
            <a:endParaRPr lang="en-US" sz="1400" dirty="0"/>
          </a:p>
        </p:txBody>
      </p:sp>
      <p:sp>
        <p:nvSpPr>
          <p:cNvPr id="103" name="Rectangle 102"/>
          <p:cNvSpPr/>
          <p:nvPr/>
        </p:nvSpPr>
        <p:spPr>
          <a:xfrm>
            <a:off x="5167148" y="2201426"/>
            <a:ext cx="232787" cy="232787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557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3" grpId="0" animBg="1"/>
      <p:bldP spid="95" grpId="0" animBg="1"/>
      <p:bldP spid="101" grpId="0"/>
      <p:bldP spid="102" grpId="0"/>
      <p:bldP spid="10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04800"/>
            <a:ext cx="708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IRS_BLOCK_MANAGER ARCHITECTURE: WHEN READOUT COMPLETES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258491" y="2205613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4" name="Rectangle 3"/>
          <p:cNvSpPr/>
          <p:nvPr/>
        </p:nvSpPr>
        <p:spPr>
          <a:xfrm>
            <a:off x="4487091" y="2205613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5" name="Rectangle 4"/>
          <p:cNvSpPr/>
          <p:nvPr/>
        </p:nvSpPr>
        <p:spPr>
          <a:xfrm>
            <a:off x="4715691" y="2205613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944291" y="2205613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7" name="Rectangle 6"/>
          <p:cNvSpPr/>
          <p:nvPr/>
        </p:nvSpPr>
        <p:spPr>
          <a:xfrm>
            <a:off x="5172891" y="2205613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401491" y="2205613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</a:p>
        </p:txBody>
      </p:sp>
      <p:sp>
        <p:nvSpPr>
          <p:cNvPr id="9" name="Rectangle 8"/>
          <p:cNvSpPr/>
          <p:nvPr/>
        </p:nvSpPr>
        <p:spPr>
          <a:xfrm>
            <a:off x="5630091" y="2205613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</a:t>
            </a:r>
          </a:p>
        </p:txBody>
      </p:sp>
      <p:sp>
        <p:nvSpPr>
          <p:cNvPr id="10" name="Rectangle 9"/>
          <p:cNvSpPr/>
          <p:nvPr/>
        </p:nvSpPr>
        <p:spPr>
          <a:xfrm>
            <a:off x="5858691" y="2205613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087291" y="2205613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315891" y="2205613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544491" y="2205613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773091" y="2205613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001691" y="2205613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274160" y="2127627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687491" y="2205613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7916091" y="2205613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753394" y="2053213"/>
            <a:ext cx="4876799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394756" y="2420452"/>
            <a:ext cx="3596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Active buffer (really 384 blocks long)</a:t>
            </a:r>
            <a:endParaRPr lang="en-US" dirty="0"/>
          </a:p>
        </p:txBody>
      </p:sp>
      <p:cxnSp>
        <p:nvCxnSpPr>
          <p:cNvPr id="21" name="Elbow Connector 20"/>
          <p:cNvCxnSpPr/>
          <p:nvPr/>
        </p:nvCxnSpPr>
        <p:spPr>
          <a:xfrm flipH="1">
            <a:off x="4220391" y="2319913"/>
            <a:ext cx="3886200" cy="12700"/>
          </a:xfrm>
          <a:prstGeom prst="bentConnector5">
            <a:avLst>
              <a:gd name="adj1" fmla="val -5882"/>
              <a:gd name="adj2" fmla="val 2700000"/>
              <a:gd name="adj3" fmla="val 10588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457200" y="1131332"/>
            <a:ext cx="4029891" cy="77366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92350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</a:t>
            </a:r>
          </a:p>
        </p:txBody>
      </p:sp>
      <p:sp>
        <p:nvSpPr>
          <p:cNvPr id="24" name="Rectangle 23"/>
          <p:cNvSpPr/>
          <p:nvPr/>
        </p:nvSpPr>
        <p:spPr>
          <a:xfrm>
            <a:off x="820950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568337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1049550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278150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506750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735350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963950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192550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421150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649750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878350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106950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335550" y="1357365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287225" y="1037990"/>
            <a:ext cx="592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now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1165943" y="1033644"/>
            <a:ext cx="1536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 cycles prior</a:t>
            </a:r>
            <a:endParaRPr lang="en-US" dirty="0"/>
          </a:p>
        </p:txBody>
      </p:sp>
      <p:cxnSp>
        <p:nvCxnSpPr>
          <p:cNvPr id="39" name="Elbow Connector 38"/>
          <p:cNvCxnSpPr/>
          <p:nvPr/>
        </p:nvCxnSpPr>
        <p:spPr>
          <a:xfrm>
            <a:off x="3855522" y="1231933"/>
            <a:ext cx="76016" cy="136387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30158" y="1577493"/>
            <a:ext cx="29079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History buffer (really 384 blocks long)</a:t>
            </a:r>
            <a:endParaRPr lang="en-US" sz="1400" dirty="0"/>
          </a:p>
        </p:txBody>
      </p:sp>
      <p:sp>
        <p:nvSpPr>
          <p:cNvPr id="41" name="Rectangle 40"/>
          <p:cNvSpPr/>
          <p:nvPr/>
        </p:nvSpPr>
        <p:spPr>
          <a:xfrm>
            <a:off x="3753394" y="2789784"/>
            <a:ext cx="4876799" cy="563016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4034413" y="2971800"/>
            <a:ext cx="232787" cy="23278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267200" y="2971800"/>
            <a:ext cx="232787" cy="23278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Z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468258" y="2910561"/>
            <a:ext cx="30668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Free buffer (really 128 blocks long)</a:t>
            </a:r>
            <a:endParaRPr lang="en-US" sz="1600" dirty="0"/>
          </a:p>
        </p:txBody>
      </p:sp>
      <p:sp>
        <p:nvSpPr>
          <p:cNvPr id="49" name="Rectangle 48"/>
          <p:cNvSpPr/>
          <p:nvPr/>
        </p:nvSpPr>
        <p:spPr>
          <a:xfrm>
            <a:off x="3753394" y="3429000"/>
            <a:ext cx="4876799" cy="6096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5515792" y="3549134"/>
            <a:ext cx="1676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Readout queue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1640393" y="2053213"/>
            <a:ext cx="1600200" cy="19853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1752600" y="22056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53" name="Rectangle 52"/>
          <p:cNvSpPr/>
          <p:nvPr/>
        </p:nvSpPr>
        <p:spPr>
          <a:xfrm>
            <a:off x="1981200" y="22056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2209800" y="22056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2438400" y="2209800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667000" y="2209800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2895600" y="2209800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1752600" y="2434213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1981200" y="2434213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2205613" y="24342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2434213" y="24342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</a:t>
            </a:r>
          </a:p>
        </p:txBody>
      </p:sp>
      <p:sp>
        <p:nvSpPr>
          <p:cNvPr id="62" name="Rectangle 61"/>
          <p:cNvSpPr/>
          <p:nvPr/>
        </p:nvSpPr>
        <p:spPr>
          <a:xfrm>
            <a:off x="2667000" y="24342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2895600" y="24342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1752600" y="2667000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1977013" y="2667000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2209800" y="2667000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2438400" y="26628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68" name="Rectangle 67"/>
          <p:cNvSpPr/>
          <p:nvPr/>
        </p:nvSpPr>
        <p:spPr>
          <a:xfrm>
            <a:off x="2667000" y="26628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</a:t>
            </a:r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2891413" y="2667000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1752600" y="28914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1981200" y="28914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2205613" y="28914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</a:t>
            </a:r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2434213" y="2895600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74" name="Rectangle 73"/>
          <p:cNvSpPr/>
          <p:nvPr/>
        </p:nvSpPr>
        <p:spPr>
          <a:xfrm>
            <a:off x="2662813" y="2895600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</a:t>
            </a:r>
          </a:p>
        </p:txBody>
      </p:sp>
      <p:sp>
        <p:nvSpPr>
          <p:cNvPr id="75" name="Rectangle 74"/>
          <p:cNvSpPr/>
          <p:nvPr/>
        </p:nvSpPr>
        <p:spPr>
          <a:xfrm>
            <a:off x="2891413" y="28914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76" name="Rectangle 75"/>
          <p:cNvSpPr/>
          <p:nvPr/>
        </p:nvSpPr>
        <p:spPr>
          <a:xfrm>
            <a:off x="1752600" y="3124200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77" name="Rectangle 76"/>
          <p:cNvSpPr/>
          <p:nvPr/>
        </p:nvSpPr>
        <p:spPr>
          <a:xfrm>
            <a:off x="1977013" y="3120013"/>
            <a:ext cx="232787" cy="2327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1747822" y="3433781"/>
            <a:ext cx="13805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Lock register </a:t>
            </a:r>
          </a:p>
          <a:p>
            <a:r>
              <a:rPr lang="en-US" sz="1000" dirty="0" smtClean="0"/>
              <a:t>(really 512 blocks long)</a:t>
            </a:r>
            <a:endParaRPr lang="en-US" sz="1000" dirty="0"/>
          </a:p>
        </p:txBody>
      </p:sp>
      <p:sp>
        <p:nvSpPr>
          <p:cNvPr id="79" name="TextBox 78"/>
          <p:cNvSpPr txBox="1"/>
          <p:nvPr/>
        </p:nvSpPr>
        <p:spPr>
          <a:xfrm>
            <a:off x="3331363" y="2638474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en-US" dirty="0"/>
          </a:p>
        </p:txBody>
      </p:sp>
      <p:cxnSp>
        <p:nvCxnSpPr>
          <p:cNvPr id="81" name="Elbow Connector 80"/>
          <p:cNvCxnSpPr>
            <a:stCxn id="38" idx="1"/>
            <a:endCxn id="23" idx="0"/>
          </p:cNvCxnSpPr>
          <p:nvPr/>
        </p:nvCxnSpPr>
        <p:spPr>
          <a:xfrm rot="10800000" flipV="1">
            <a:off x="708745" y="1218309"/>
            <a:ext cx="457199" cy="13905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112207" y="3307453"/>
            <a:ext cx="937343" cy="12220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Trigger</a:t>
            </a:r>
          </a:p>
          <a:p>
            <a:pPr algn="ctr"/>
            <a:r>
              <a:rPr lang="en-US" dirty="0" smtClean="0"/>
              <a:t>Handler</a:t>
            </a:r>
            <a:endParaRPr lang="en-US" dirty="0"/>
          </a:p>
        </p:txBody>
      </p:sp>
      <p:cxnSp>
        <p:nvCxnSpPr>
          <p:cNvPr id="83" name="Elbow Connector 82"/>
          <p:cNvCxnSpPr>
            <a:stCxn id="51" idx="3"/>
            <a:endCxn id="86" idx="2"/>
          </p:cNvCxnSpPr>
          <p:nvPr/>
        </p:nvCxnSpPr>
        <p:spPr>
          <a:xfrm flipV="1">
            <a:off x="3240593" y="1600200"/>
            <a:ext cx="685801" cy="1445707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83"/>
          <p:cNvSpPr/>
          <p:nvPr/>
        </p:nvSpPr>
        <p:spPr>
          <a:xfrm>
            <a:off x="4025321" y="3617406"/>
            <a:ext cx="232787" cy="232787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85" name="Rectangle 84"/>
          <p:cNvSpPr/>
          <p:nvPr/>
        </p:nvSpPr>
        <p:spPr>
          <a:xfrm>
            <a:off x="4236057" y="3617405"/>
            <a:ext cx="232787" cy="232787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86" name="Rectangle 85"/>
          <p:cNvSpPr/>
          <p:nvPr/>
        </p:nvSpPr>
        <p:spPr>
          <a:xfrm>
            <a:off x="3810000" y="1367413"/>
            <a:ext cx="232787" cy="2327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</a:t>
            </a:r>
            <a:endParaRPr lang="en-US" dirty="0"/>
          </a:p>
        </p:txBody>
      </p:sp>
      <p:sp>
        <p:nvSpPr>
          <p:cNvPr id="87" name="Rectangle 86"/>
          <p:cNvSpPr/>
          <p:nvPr/>
        </p:nvSpPr>
        <p:spPr>
          <a:xfrm>
            <a:off x="4491613" y="3617404"/>
            <a:ext cx="232787" cy="232787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</a:t>
            </a:r>
          </a:p>
        </p:txBody>
      </p:sp>
      <p:sp>
        <p:nvSpPr>
          <p:cNvPr id="88" name="Rectangle 87"/>
          <p:cNvSpPr/>
          <p:nvPr/>
        </p:nvSpPr>
        <p:spPr>
          <a:xfrm>
            <a:off x="4729145" y="3613495"/>
            <a:ext cx="232787" cy="232787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</a:t>
            </a:r>
          </a:p>
        </p:txBody>
      </p:sp>
      <p:cxnSp>
        <p:nvCxnSpPr>
          <p:cNvPr id="89" name="Elbow Connector 88"/>
          <p:cNvCxnSpPr>
            <a:stCxn id="7" idx="0"/>
            <a:endCxn id="86" idx="2"/>
          </p:cNvCxnSpPr>
          <p:nvPr/>
        </p:nvCxnSpPr>
        <p:spPr>
          <a:xfrm rot="16200000" flipV="1">
            <a:off x="4304087" y="1222508"/>
            <a:ext cx="605413" cy="1360797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5167148" y="2201426"/>
            <a:ext cx="232787" cy="232787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</a:t>
            </a:r>
            <a:endParaRPr lang="en-US" dirty="0"/>
          </a:p>
        </p:txBody>
      </p:sp>
      <p:sp>
        <p:nvSpPr>
          <p:cNvPr id="91" name="TextBox 90"/>
          <p:cNvSpPr txBox="1"/>
          <p:nvPr/>
        </p:nvSpPr>
        <p:spPr>
          <a:xfrm>
            <a:off x="1735350" y="4419600"/>
            <a:ext cx="3334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When the readout of “E” completes…</a:t>
            </a:r>
            <a:endParaRPr lang="en-US" dirty="0"/>
          </a:p>
        </p:txBody>
      </p:sp>
      <p:cxnSp>
        <p:nvCxnSpPr>
          <p:cNvPr id="93" name="Elbow Connector 92"/>
          <p:cNvCxnSpPr>
            <a:stCxn id="49" idx="1"/>
          </p:cNvCxnSpPr>
          <p:nvPr/>
        </p:nvCxnSpPr>
        <p:spPr>
          <a:xfrm rot="10800000" flipV="1">
            <a:off x="1053738" y="3733800"/>
            <a:ext cx="2699657" cy="533400"/>
          </a:xfrm>
          <a:prstGeom prst="bentConnector3">
            <a:avLst>
              <a:gd name="adj1" fmla="val 1290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1220721" y="4000500"/>
            <a:ext cx="2110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Readout of “E” done</a:t>
            </a:r>
            <a:endParaRPr lang="en-US" dirty="0"/>
          </a:p>
        </p:txBody>
      </p:sp>
      <p:sp>
        <p:nvSpPr>
          <p:cNvPr id="96" name="TextBox 95"/>
          <p:cNvSpPr txBox="1"/>
          <p:nvPr/>
        </p:nvSpPr>
        <p:spPr>
          <a:xfrm>
            <a:off x="1757464" y="5065931"/>
            <a:ext cx="24154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Trigger handler places “E” on </a:t>
            </a:r>
            <a:r>
              <a:rPr lang="en-US" dirty="0" err="1" smtClean="0"/>
              <a:t>lock_address</a:t>
            </a:r>
            <a:r>
              <a:rPr lang="en-US" dirty="0" smtClean="0"/>
              <a:t> input, “0” on ‘lock’,  and asserts ‘</a:t>
            </a:r>
            <a:r>
              <a:rPr lang="en-US" dirty="0" err="1" smtClean="0"/>
              <a:t>lock_strobe</a:t>
            </a:r>
            <a:r>
              <a:rPr lang="en-US" dirty="0" smtClean="0"/>
              <a:t>’</a:t>
            </a:r>
            <a:endParaRPr lang="en-US" dirty="0"/>
          </a:p>
        </p:txBody>
      </p:sp>
      <p:cxnSp>
        <p:nvCxnSpPr>
          <p:cNvPr id="98" name="Elbow Connector 97"/>
          <p:cNvCxnSpPr>
            <a:stCxn id="82" idx="0"/>
          </p:cNvCxnSpPr>
          <p:nvPr/>
        </p:nvCxnSpPr>
        <p:spPr>
          <a:xfrm rot="5400000" flipH="1" flipV="1">
            <a:off x="658511" y="2342821"/>
            <a:ext cx="887001" cy="104226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228600" y="2026781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Unlock “E”</a:t>
            </a:r>
            <a:endParaRPr 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4944291" y="4529479"/>
            <a:ext cx="3162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Trigger handler then puts “E” on ‘</a:t>
            </a:r>
            <a:r>
              <a:rPr lang="en-US" dirty="0" err="1" smtClean="0"/>
              <a:t>free_address</a:t>
            </a:r>
            <a:r>
              <a:rPr lang="en-US" dirty="0" smtClean="0"/>
              <a:t>’ and asserts ‘</a:t>
            </a:r>
            <a:r>
              <a:rPr lang="en-US" dirty="0" err="1" smtClean="0"/>
              <a:t>free_strobe</a:t>
            </a:r>
            <a:r>
              <a:rPr lang="en-US" dirty="0" smtClean="0"/>
              <a:t>’</a:t>
            </a:r>
            <a:endParaRPr lang="en-US" dirty="0"/>
          </a:p>
        </p:txBody>
      </p:sp>
      <p:cxnSp>
        <p:nvCxnSpPr>
          <p:cNvPr id="111" name="Elbow Connector 110"/>
          <p:cNvCxnSpPr>
            <a:endCxn id="41" idx="1"/>
          </p:cNvCxnSpPr>
          <p:nvPr/>
        </p:nvCxnSpPr>
        <p:spPr>
          <a:xfrm flipV="1">
            <a:off x="1049550" y="3071292"/>
            <a:ext cx="2703844" cy="1298540"/>
          </a:xfrm>
          <a:prstGeom prst="bentConnector3">
            <a:avLst>
              <a:gd name="adj1" fmla="val 9026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1252557" y="4001522"/>
            <a:ext cx="2224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 “E” to free buffer</a:t>
            </a:r>
            <a:endParaRPr lang="en-US" dirty="0"/>
          </a:p>
        </p:txBody>
      </p:sp>
      <p:sp>
        <p:nvSpPr>
          <p:cNvPr id="114" name="Rectangle 113"/>
          <p:cNvSpPr/>
          <p:nvPr/>
        </p:nvSpPr>
        <p:spPr>
          <a:xfrm>
            <a:off x="4499987" y="2971799"/>
            <a:ext cx="232787" cy="23278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311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BBB59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BBB59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84" grpId="0" animBg="1"/>
      <p:bldP spid="95" grpId="0"/>
      <p:bldP spid="96" grpId="0"/>
      <p:bldP spid="99" grpId="0"/>
      <p:bldP spid="99" grpId="1"/>
      <p:bldP spid="100" grpId="0"/>
      <p:bldP spid="113" grpId="0"/>
      <p:bldP spid="1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902</Words>
  <Application>Microsoft Office PowerPoint</Application>
  <PresentationFormat>On-screen Show (4:3)</PresentationFormat>
  <Paragraphs>409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ohio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Allison</dc:creator>
  <cp:lastModifiedBy>Patrick Allison</cp:lastModifiedBy>
  <cp:revision>9</cp:revision>
  <dcterms:created xsi:type="dcterms:W3CDTF">2011-05-08T02:40:08Z</dcterms:created>
  <dcterms:modified xsi:type="dcterms:W3CDTF">2011-05-08T04:20:36Z</dcterms:modified>
</cp:coreProperties>
</file>