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6" r:id="rId1"/>
  </p:sldMasterIdLst>
  <p:sldIdLst>
    <p:sldId id="272" r:id="rId2"/>
    <p:sldId id="261" r:id="rId3"/>
    <p:sldId id="267" r:id="rId4"/>
    <p:sldId id="269" r:id="rId5"/>
    <p:sldId id="268" r:id="rId6"/>
    <p:sldId id="262" r:id="rId7"/>
    <p:sldId id="271" r:id="rId8"/>
    <p:sldId id="265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B2EFB-4393-4AB0-B876-02E576100E91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552FA-ABF2-4F39-9CA4-66D9C690C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64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B2EFB-4393-4AB0-B876-02E576100E91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552FA-ABF2-4F39-9CA4-66D9C690C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804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B2EFB-4393-4AB0-B876-02E576100E91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552FA-ABF2-4F39-9CA4-66D9C690CEA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3707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B2EFB-4393-4AB0-B876-02E576100E91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552FA-ABF2-4F39-9CA4-66D9C690C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B2EFB-4393-4AB0-B876-02E576100E91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552FA-ABF2-4F39-9CA4-66D9C690CEA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61697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B2EFB-4393-4AB0-B876-02E576100E91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552FA-ABF2-4F39-9CA4-66D9C690C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98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B2EFB-4393-4AB0-B876-02E576100E91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552FA-ABF2-4F39-9CA4-66D9C690C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52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B2EFB-4393-4AB0-B876-02E576100E91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552FA-ABF2-4F39-9CA4-66D9C690C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84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B2EFB-4393-4AB0-B876-02E576100E91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552FA-ABF2-4F39-9CA4-66D9C690C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323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B2EFB-4393-4AB0-B876-02E576100E91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552FA-ABF2-4F39-9CA4-66D9C690C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91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B2EFB-4393-4AB0-B876-02E576100E91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552FA-ABF2-4F39-9CA4-66D9C690C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901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B2EFB-4393-4AB0-B876-02E576100E91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552FA-ABF2-4F39-9CA4-66D9C690C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237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B2EFB-4393-4AB0-B876-02E576100E91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552FA-ABF2-4F39-9CA4-66D9C690C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505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B2EFB-4393-4AB0-B876-02E576100E91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552FA-ABF2-4F39-9CA4-66D9C690C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744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B2EFB-4393-4AB0-B876-02E576100E91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552FA-ABF2-4F39-9CA4-66D9C690C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687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B2EFB-4393-4AB0-B876-02E576100E91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552FA-ABF2-4F39-9CA4-66D9C690C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010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B2EFB-4393-4AB0-B876-02E576100E91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D5552FA-ABF2-4F39-9CA4-66D9C690C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09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  <p:sldLayoutId id="2147483861" r:id="rId15"/>
    <p:sldLayoutId id="214748386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8823D-964A-2AEB-C3DE-33CE7391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20" y="199053"/>
            <a:ext cx="8596668" cy="696686"/>
          </a:xfrm>
        </p:spPr>
        <p:txBody>
          <a:bodyPr/>
          <a:lstStyle/>
          <a:p>
            <a:r>
              <a:rPr lang="en-US" sz="3600" dirty="0"/>
              <a:t>Gary Varner in 1984: High </a:t>
            </a:r>
            <a:r>
              <a:rPr lang="en-US" dirty="0"/>
              <a:t>S</a:t>
            </a:r>
            <a:r>
              <a:rPr lang="en-US" sz="3600" dirty="0"/>
              <a:t>chool Physics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4C9C7-491F-F887-42A8-8ECA228F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779" y="1488613"/>
            <a:ext cx="6115352" cy="3880773"/>
          </a:xfrm>
        </p:spPr>
        <p:txBody>
          <a:bodyPr/>
          <a:lstStyle/>
          <a:p>
            <a:r>
              <a:rPr lang="en-US" dirty="0"/>
              <a:t>Motivation:  Extra credit</a:t>
            </a:r>
          </a:p>
          <a:p>
            <a:r>
              <a:rPr lang="en-US" dirty="0"/>
              <a:t>Objective:  Measure earth’s gravitation</a:t>
            </a:r>
          </a:p>
          <a:p>
            <a:r>
              <a:rPr lang="en-US" dirty="0"/>
              <a:t>Method: Time free-fall of metal ball</a:t>
            </a:r>
          </a:p>
          <a:p>
            <a:r>
              <a:rPr lang="en-US" dirty="0"/>
              <a:t>Apparatus (at right):</a:t>
            </a:r>
          </a:p>
          <a:p>
            <a:pPr lvl="1"/>
            <a:r>
              <a:rPr lang="en-US" dirty="0"/>
              <a:t>Two lamps/photodiodes and digital timer</a:t>
            </a:r>
          </a:p>
          <a:p>
            <a:r>
              <a:rPr lang="en-US" dirty="0"/>
              <a:t>Result:  Not too accurate (vs. 9.8 m/s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r>
              <a:rPr lang="en-US" dirty="0"/>
              <a:t>Discussion:  </a:t>
            </a:r>
          </a:p>
          <a:p>
            <a:pPr lvl="1"/>
            <a:r>
              <a:rPr lang="en-US" dirty="0"/>
              <a:t>There were some gaps in our experimental technique, statistics, and error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4BADA3-BE24-DF69-7F31-8DB0182E43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171"/>
          <a:stretch/>
        </p:blipFill>
        <p:spPr>
          <a:xfrm rot="16200000">
            <a:off x="6116750" y="1970788"/>
            <a:ext cx="5549396" cy="339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05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E805E-3A34-EA5C-46AC-AAEB09502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52" y="145249"/>
            <a:ext cx="8596668" cy="901960"/>
          </a:xfrm>
        </p:spPr>
        <p:txBody>
          <a:bodyPr/>
          <a:lstStyle/>
          <a:p>
            <a:r>
              <a:rPr lang="en-US" dirty="0"/>
              <a:t>Gary and Family</a:t>
            </a:r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29D8EA1-4F90-A06F-45DE-1966C5038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94" y="2649788"/>
            <a:ext cx="6002598" cy="4007604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8FC190-3668-0C03-838D-D6E5D3804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683" y="1511560"/>
            <a:ext cx="3179211" cy="32370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2DE4F2-8CF1-E260-9373-E7274E50921F}"/>
              </a:ext>
            </a:extLst>
          </p:cNvPr>
          <p:cNvSpPr txBox="1"/>
          <p:nvPr/>
        </p:nvSpPr>
        <p:spPr>
          <a:xfrm>
            <a:off x="580796" y="812387"/>
            <a:ext cx="180690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Dad:  Sim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Mom:  Elaine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Alexis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(+Grandma)</a:t>
            </a:r>
          </a:p>
        </p:txBody>
      </p:sp>
    </p:spTree>
    <p:extLst>
      <p:ext uri="{BB962C8B-B14F-4D97-AF65-F5344CB8AC3E}">
        <p14:creationId xmlns:p14="http://schemas.microsoft.com/office/powerpoint/2010/main" val="645743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110FB-9E81-28DC-DBBE-8EBB9530C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5652"/>
            <a:ext cx="10515600" cy="465385"/>
          </a:xfrm>
        </p:spPr>
        <p:txBody>
          <a:bodyPr>
            <a:normAutofit fontScale="90000"/>
          </a:bodyPr>
          <a:lstStyle/>
          <a:p>
            <a:r>
              <a:rPr lang="en-US" dirty="0"/>
              <a:t>Gary as a kid</a:t>
            </a:r>
          </a:p>
        </p:txBody>
      </p:sp>
      <p:pic>
        <p:nvPicPr>
          <p:cNvPr id="5" name="Picture 4" descr="A close-up of a child&#10;&#10;Description automatically generated">
            <a:extLst>
              <a:ext uri="{FF2B5EF4-FFF2-40B4-BE49-F238E27FC236}">
                <a16:creationId xmlns:a16="http://schemas.microsoft.com/office/drawing/2014/main" id="{6E6D2F1E-1AF3-476B-949E-34FDE00CE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602" y="2487655"/>
            <a:ext cx="2087880" cy="2511552"/>
          </a:xfrm>
          <a:prstGeom prst="rect">
            <a:avLst/>
          </a:prstGeom>
        </p:spPr>
      </p:pic>
      <p:pic>
        <p:nvPicPr>
          <p:cNvPr id="6" name="Picture 5" descr="A child in a striped shirt&#10;&#10;Description automatically generated">
            <a:extLst>
              <a:ext uri="{FF2B5EF4-FFF2-40B4-BE49-F238E27FC236}">
                <a16:creationId xmlns:a16="http://schemas.microsoft.com/office/drawing/2014/main" id="{C9E69247-8026-F191-39E9-74B3A81B5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916" y="2362389"/>
            <a:ext cx="2208719" cy="2892709"/>
          </a:xfrm>
          <a:prstGeom prst="rect">
            <a:avLst/>
          </a:prstGeom>
        </p:spPr>
      </p:pic>
      <p:pic>
        <p:nvPicPr>
          <p:cNvPr id="8" name="Picture 7" descr="A young child smiling at the camera&#10;&#10;Description automatically generated">
            <a:extLst>
              <a:ext uri="{FF2B5EF4-FFF2-40B4-BE49-F238E27FC236}">
                <a16:creationId xmlns:a16="http://schemas.microsoft.com/office/drawing/2014/main" id="{FF5D8932-BB9C-ABF8-6763-AF2D9777D3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069" y="2362388"/>
            <a:ext cx="2330881" cy="28927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0DA101-B39D-95FB-A016-826CE34C5A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56" t="48789" r="9611"/>
          <a:stretch/>
        </p:blipFill>
        <p:spPr>
          <a:xfrm>
            <a:off x="305997" y="1987399"/>
            <a:ext cx="2527171" cy="3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48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C84E8-8399-13F6-0F67-CF068BB28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94" y="35937"/>
            <a:ext cx="10515600" cy="497031"/>
          </a:xfrm>
        </p:spPr>
        <p:txBody>
          <a:bodyPr>
            <a:normAutofit fontScale="90000"/>
          </a:bodyPr>
          <a:lstStyle/>
          <a:p>
            <a:r>
              <a:rPr lang="en-US" dirty="0"/>
              <a:t>Our Paths intersect – shared geekdom </a:t>
            </a:r>
          </a:p>
        </p:txBody>
      </p:sp>
      <p:pic>
        <p:nvPicPr>
          <p:cNvPr id="6" name="Content Placeholder 5" descr="A parking lot with cars parked in front of a building&#10;&#10;Description automatically generated">
            <a:extLst>
              <a:ext uri="{FF2B5EF4-FFF2-40B4-BE49-F238E27FC236}">
                <a16:creationId xmlns:a16="http://schemas.microsoft.com/office/drawing/2014/main" id="{41D48342-1158-7114-3E8E-3252083F19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674" y="3958281"/>
            <a:ext cx="5008226" cy="2817127"/>
          </a:xfrm>
        </p:spPr>
      </p:pic>
      <p:pic>
        <p:nvPicPr>
          <p:cNvPr id="4" name="Content Placeholder 4" descr="A child wearing glasses and a plaid shirt&#10;&#10;Description automatically generated">
            <a:extLst>
              <a:ext uri="{FF2B5EF4-FFF2-40B4-BE49-F238E27FC236}">
                <a16:creationId xmlns:a16="http://schemas.microsoft.com/office/drawing/2014/main" id="{2CD95947-D4A6-4685-BA66-CF2C1E78F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2" y="691591"/>
            <a:ext cx="2868168" cy="4056888"/>
          </a:xfrm>
          <a:prstGeom prst="rect">
            <a:avLst/>
          </a:prstGeom>
        </p:spPr>
      </p:pic>
      <p:pic>
        <p:nvPicPr>
          <p:cNvPr id="8" name="Picture 7" descr="A road with trees and a house&#10;&#10;Description automatically generated">
            <a:extLst>
              <a:ext uri="{FF2B5EF4-FFF2-40B4-BE49-F238E27FC236}">
                <a16:creationId xmlns:a16="http://schemas.microsoft.com/office/drawing/2014/main" id="{3977FA09-44BE-473E-BD87-755B6ED561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9" t="14414" r="11822" b="14602"/>
          <a:stretch/>
        </p:blipFill>
        <p:spPr>
          <a:xfrm>
            <a:off x="6908674" y="579623"/>
            <a:ext cx="5008226" cy="32506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CE634B-A9B7-87B0-A7FB-090211992618}"/>
              </a:ext>
            </a:extLst>
          </p:cNvPr>
          <p:cNvSpPr txBox="1"/>
          <p:nvPr/>
        </p:nvSpPr>
        <p:spPr>
          <a:xfrm>
            <a:off x="1266739" y="4777838"/>
            <a:ext cx="1151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Gary at 14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86B310-0E3D-4513-6471-A7803FDE28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6" t="8820" r="18223" b="8094"/>
          <a:stretch/>
        </p:blipFill>
        <p:spPr>
          <a:xfrm>
            <a:off x="2744784" y="5242207"/>
            <a:ext cx="1017418" cy="1334759"/>
          </a:xfrm>
          <a:prstGeom prst="rect">
            <a:avLst/>
          </a:prstGeom>
        </p:spPr>
      </p:pic>
      <p:pic>
        <p:nvPicPr>
          <p:cNvPr id="13" name="Picture 12" descr="A cover of a book&#10;&#10;Description automatically generated">
            <a:extLst>
              <a:ext uri="{FF2B5EF4-FFF2-40B4-BE49-F238E27FC236}">
                <a16:creationId xmlns:a16="http://schemas.microsoft.com/office/drawing/2014/main" id="{E849806F-01F8-6D13-DF64-B23B87C9AF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3" y="5242208"/>
            <a:ext cx="957961" cy="13347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3156C8-0BB8-9757-8350-5201E984C2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5880" y="5242206"/>
            <a:ext cx="962777" cy="13347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F31BD6F-65C1-94FA-9BD6-DA81ECC4C7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481" y="4901317"/>
            <a:ext cx="2126271" cy="1883328"/>
          </a:xfrm>
          <a:prstGeom prst="rect">
            <a:avLst/>
          </a:prstGeom>
        </p:spPr>
      </p:pic>
      <p:pic>
        <p:nvPicPr>
          <p:cNvPr id="20" name="Picture 19" descr="A dvd case with a group of men&#10;&#10;Description automatically generated">
            <a:extLst>
              <a:ext uri="{FF2B5EF4-FFF2-40B4-BE49-F238E27FC236}">
                <a16:creationId xmlns:a16="http://schemas.microsoft.com/office/drawing/2014/main" id="{200FD2C8-FB8A-0DC6-9BE1-0DE8D1084D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907" y="1628131"/>
            <a:ext cx="2518912" cy="251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94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BCACC-A8BA-0B7D-D42B-3E37C8392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22" y="178528"/>
            <a:ext cx="10515600" cy="751889"/>
          </a:xfrm>
        </p:spPr>
        <p:txBody>
          <a:bodyPr/>
          <a:lstStyle/>
          <a:p>
            <a:r>
              <a:rPr lang="en-US" dirty="0"/>
              <a:t>Orono High School</a:t>
            </a:r>
          </a:p>
        </p:txBody>
      </p:sp>
      <p:pic>
        <p:nvPicPr>
          <p:cNvPr id="4" name="Content Placeholder 4" descr="A young person in a basketball jersey holding a basketball&#10;&#10;Description automatically generated">
            <a:extLst>
              <a:ext uri="{FF2B5EF4-FFF2-40B4-BE49-F238E27FC236}">
                <a16:creationId xmlns:a16="http://schemas.microsoft.com/office/drawing/2014/main" id="{E1E2D96A-B097-61B7-4768-EEC5AD4A5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22" y="1690688"/>
            <a:ext cx="2269326" cy="4520840"/>
          </a:xfrm>
          <a:prstGeom prst="rect">
            <a:avLst/>
          </a:prstGeom>
        </p:spPr>
      </p:pic>
      <p:pic>
        <p:nvPicPr>
          <p:cNvPr id="5" name="Content Placeholder 4" descr="A person in a suit and tie&#10;&#10;Description automatically generated">
            <a:extLst>
              <a:ext uri="{FF2B5EF4-FFF2-40B4-BE49-F238E27FC236}">
                <a16:creationId xmlns:a16="http://schemas.microsoft.com/office/drawing/2014/main" id="{03D054C9-A74C-0EE1-9AC4-7DB524CB4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712" y="3429000"/>
            <a:ext cx="2478273" cy="3114154"/>
          </a:xfrm>
          <a:prstGeom prst="rect">
            <a:avLst/>
          </a:prstGeom>
        </p:spPr>
      </p:pic>
      <p:pic>
        <p:nvPicPr>
          <p:cNvPr id="15" name="Picture 14" descr="A large scoreboard with a sign and trees&#10;&#10;Description automatically generated with medium confidence">
            <a:extLst>
              <a:ext uri="{FF2B5EF4-FFF2-40B4-BE49-F238E27FC236}">
                <a16:creationId xmlns:a16="http://schemas.microsoft.com/office/drawing/2014/main" id="{B2FED5A6-1C9A-339E-2B5B-E5B18C308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017" y="3429000"/>
            <a:ext cx="2358312" cy="3144416"/>
          </a:xfrm>
          <a:prstGeom prst="rect">
            <a:avLst/>
          </a:prstGeom>
        </p:spPr>
      </p:pic>
      <p:pic>
        <p:nvPicPr>
          <p:cNvPr id="17" name="Picture 16" descr="A building with a flag in front of it&#10;&#10;Description automatically generated">
            <a:extLst>
              <a:ext uri="{FF2B5EF4-FFF2-40B4-BE49-F238E27FC236}">
                <a16:creationId xmlns:a16="http://schemas.microsoft.com/office/drawing/2014/main" id="{7F79DC5B-B773-4E33-4879-43ED6F834E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965" y="930417"/>
            <a:ext cx="4043494" cy="227446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AAD97D1-D64B-0E9A-AD02-DC3FFD41E19D}"/>
              </a:ext>
            </a:extLst>
          </p:cNvPr>
          <p:cNvGrpSpPr/>
          <p:nvPr/>
        </p:nvGrpSpPr>
        <p:grpSpPr>
          <a:xfrm>
            <a:off x="2904241" y="4189271"/>
            <a:ext cx="2062065" cy="2022257"/>
            <a:chOff x="8910735" y="4189271"/>
            <a:chExt cx="2062065" cy="2022257"/>
          </a:xfrm>
        </p:grpSpPr>
        <p:pic>
          <p:nvPicPr>
            <p:cNvPr id="11" name="Picture 10" descr="A group of people posing for a photo&#10;&#10;Description automatically generated">
              <a:extLst>
                <a:ext uri="{FF2B5EF4-FFF2-40B4-BE49-F238E27FC236}">
                  <a16:creationId xmlns:a16="http://schemas.microsoft.com/office/drawing/2014/main" id="{8C2E0B60-AC34-D549-B556-528C0FD6E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63" r="22008" b="6676"/>
            <a:stretch/>
          </p:blipFill>
          <p:spPr>
            <a:xfrm>
              <a:off x="8910735" y="4189271"/>
              <a:ext cx="2062065" cy="2022257"/>
            </a:xfrm>
            <a:prstGeom prst="rect">
              <a:avLst/>
            </a:prstGeom>
          </p:spPr>
        </p:pic>
        <p:sp>
          <p:nvSpPr>
            <p:cNvPr id="18" name="Arrow: Down 17">
              <a:extLst>
                <a:ext uri="{FF2B5EF4-FFF2-40B4-BE49-F238E27FC236}">
                  <a16:creationId xmlns:a16="http://schemas.microsoft.com/office/drawing/2014/main" id="{D81117D4-EC7F-BD3F-9406-6E5AF06C8898}"/>
                </a:ext>
              </a:extLst>
            </p:cNvPr>
            <p:cNvSpPr/>
            <p:nvPr/>
          </p:nvSpPr>
          <p:spPr>
            <a:xfrm>
              <a:off x="9714451" y="4320330"/>
              <a:ext cx="109057" cy="486562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 descr="A person wearing a graduation cap and gown&#10;&#10;Description automatically generated">
            <a:extLst>
              <a:ext uri="{FF2B5EF4-FFF2-40B4-BE49-F238E27FC236}">
                <a16:creationId xmlns:a16="http://schemas.microsoft.com/office/drawing/2014/main" id="{94874FE9-6E2E-C94A-4CD4-CB47082A03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031" y="1322356"/>
            <a:ext cx="2279904" cy="24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900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1E8AE-7BC9-49C9-B6D8-E7D8C099D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18785"/>
            <a:ext cx="10515600" cy="775778"/>
          </a:xfrm>
        </p:spPr>
        <p:txBody>
          <a:bodyPr/>
          <a:lstStyle/>
          <a:p>
            <a:r>
              <a:rPr lang="en-US" dirty="0"/>
              <a:t>You’re in the Army now…</a:t>
            </a:r>
          </a:p>
        </p:txBody>
      </p:sp>
      <p:pic>
        <p:nvPicPr>
          <p:cNvPr id="7" name="Content Placeholder 6" descr="A young person in uniform holding an object&#10;&#10;Description automatically generated">
            <a:extLst>
              <a:ext uri="{FF2B5EF4-FFF2-40B4-BE49-F238E27FC236}">
                <a16:creationId xmlns:a16="http://schemas.microsoft.com/office/drawing/2014/main" id="{C5DF7C11-0657-CDF5-1DA7-61348D6E3E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610" y="1115158"/>
            <a:ext cx="3488956" cy="4895794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E91236-1979-F9B5-E219-9749FB140D98}"/>
              </a:ext>
            </a:extLst>
          </p:cNvPr>
          <p:cNvSpPr txBox="1"/>
          <p:nvPr/>
        </p:nvSpPr>
        <p:spPr>
          <a:xfrm>
            <a:off x="7259205" y="1193891"/>
            <a:ext cx="45984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Gary from Basic Training:  Fort Bliss, TX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June 1984</a:t>
            </a:r>
          </a:p>
          <a:p>
            <a:r>
              <a:rPr lang="en-US" dirty="0"/>
              <a:t>“…if you are going to write, put everything down in one massive letter.  I do 20 push-ups for </a:t>
            </a:r>
            <a:r>
              <a:rPr lang="en-US" u="sng" dirty="0"/>
              <a:t>every</a:t>
            </a:r>
            <a:r>
              <a:rPr lang="en-US" dirty="0"/>
              <a:t> letter I receive (don’t be cruel).</a:t>
            </a:r>
          </a:p>
          <a:p>
            <a:r>
              <a:rPr lang="en-US" dirty="0"/>
              <a:t>PS.  It’s not </a:t>
            </a:r>
            <a:r>
              <a:rPr lang="en-US" u="sng" dirty="0"/>
              <a:t>too</a:t>
            </a:r>
            <a:r>
              <a:rPr lang="en-US" dirty="0"/>
              <a:t> bad here, but the first day was horrible and it’s going to be a long 8 weeks.”</a:t>
            </a:r>
          </a:p>
        </p:txBody>
      </p:sp>
      <p:pic>
        <p:nvPicPr>
          <p:cNvPr id="11" name="Picture 10" descr="A white envelope with black writing on it&#10;&#10;Description automatically generated">
            <a:extLst>
              <a:ext uri="{FF2B5EF4-FFF2-40B4-BE49-F238E27FC236}">
                <a16:creationId xmlns:a16="http://schemas.microsoft.com/office/drawing/2014/main" id="{9ECCFF61-24F7-D8C5-95D2-5ADDE671F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84" y="3874166"/>
            <a:ext cx="3355687" cy="1887574"/>
          </a:xfrm>
          <a:prstGeom prst="rect">
            <a:avLst/>
          </a:prstGeom>
        </p:spPr>
      </p:pic>
      <p:pic>
        <p:nvPicPr>
          <p:cNvPr id="13" name="Picture 12" descr="A red and white cover with a picture of a plane&#10;&#10;Description automatically generated">
            <a:extLst>
              <a:ext uri="{FF2B5EF4-FFF2-40B4-BE49-F238E27FC236}">
                <a16:creationId xmlns:a16="http://schemas.microsoft.com/office/drawing/2014/main" id="{ACD0A651-FF6B-0049-C6AD-4E148F1561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5" r="9570"/>
          <a:stretch/>
        </p:blipFill>
        <p:spPr>
          <a:xfrm rot="10800000">
            <a:off x="171285" y="1209618"/>
            <a:ext cx="3355686" cy="22845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3BB986-ECCE-4BD8-3293-E1162674EE91}"/>
              </a:ext>
            </a:extLst>
          </p:cNvPr>
          <p:cNvSpPr txBox="1"/>
          <p:nvPr/>
        </p:nvSpPr>
        <p:spPr>
          <a:xfrm>
            <a:off x="7259205" y="4279735"/>
            <a:ext cx="45984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Gary from Advanced NBC Engineer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June 1985 --</a:t>
            </a:r>
          </a:p>
          <a:p>
            <a:r>
              <a:rPr lang="en-US" dirty="0"/>
              <a:t>“I’m at Chemical Warfare School, and this course is very bogus.“</a:t>
            </a:r>
          </a:p>
        </p:txBody>
      </p:sp>
    </p:spTree>
    <p:extLst>
      <p:ext uri="{BB962C8B-B14F-4D97-AF65-F5344CB8AC3E}">
        <p14:creationId xmlns:p14="http://schemas.microsoft.com/office/powerpoint/2010/main" val="520733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0307A-D13A-1B32-4020-E042028B2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20" y="242596"/>
            <a:ext cx="8596668" cy="816638"/>
          </a:xfrm>
        </p:spPr>
        <p:txBody>
          <a:bodyPr/>
          <a:lstStyle/>
          <a:p>
            <a:r>
              <a:rPr lang="en-US" dirty="0"/>
              <a:t>First steps abroad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3A1CF-E005-0D4B-4C69-7F263247F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199536"/>
            <a:ext cx="8596668" cy="3880773"/>
          </a:xfrm>
        </p:spPr>
        <p:txBody>
          <a:bodyPr/>
          <a:lstStyle/>
          <a:p>
            <a:r>
              <a:rPr lang="en-US" dirty="0"/>
              <a:t>Germany:  High School German class trip – 1984</a:t>
            </a:r>
          </a:p>
          <a:p>
            <a:r>
              <a:rPr lang="en-US" dirty="0"/>
              <a:t>Germany, Austria:  Trip with Sim, Mike, and Loren -- 1986</a:t>
            </a:r>
          </a:p>
        </p:txBody>
      </p:sp>
      <p:pic>
        <p:nvPicPr>
          <p:cNvPr id="5" name="Picture 4" descr="A group of people at a table&#10;&#10;Description automatically generated">
            <a:extLst>
              <a:ext uri="{FF2B5EF4-FFF2-40B4-BE49-F238E27FC236}">
                <a16:creationId xmlns:a16="http://schemas.microsoft.com/office/drawing/2014/main" id="{D3F0CF77-979A-BA2F-7509-7250A6393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17920" y="2189882"/>
            <a:ext cx="3508309" cy="51521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E5885E-FB66-4F0A-4B60-FBF7CB5C1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3011803"/>
            <a:ext cx="5000281" cy="3508310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A4B8EDBD-E302-8A99-E1B0-9E946D63F4DF}"/>
              </a:ext>
            </a:extLst>
          </p:cNvPr>
          <p:cNvSpPr/>
          <p:nvPr/>
        </p:nvSpPr>
        <p:spPr>
          <a:xfrm>
            <a:off x="2448325" y="3321954"/>
            <a:ext cx="109057" cy="486562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610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9AF6-B481-CB30-4BD4-71F9D61F3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Gary’s self-reflection at 17: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56297-A2D2-3A25-C575-7B1AF0614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051532"/>
            <a:ext cx="7925491" cy="3880773"/>
          </a:xfrm>
        </p:spPr>
        <p:txBody>
          <a:bodyPr>
            <a:normAutofit/>
          </a:bodyPr>
          <a:lstStyle/>
          <a:p>
            <a:r>
              <a:rPr lang="en-US" sz="2400" dirty="0"/>
              <a:t>“… it [some now-forgotten problem] kind of results from the fact that I only have 2 speeds: run and off.”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8029613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1176</TotalTime>
  <Words>245</Words>
  <Application>Microsoft Office PowerPoint</Application>
  <PresentationFormat>Widescreen</PresentationFormat>
  <Paragraphs>33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Trebuchet MS</vt:lpstr>
      <vt:lpstr>Wingdings 3</vt:lpstr>
      <vt:lpstr>Facet</vt:lpstr>
      <vt:lpstr>Gary Varner in 1984: High School Physics</vt:lpstr>
      <vt:lpstr>Gary and Family</vt:lpstr>
      <vt:lpstr>Gary as a kid</vt:lpstr>
      <vt:lpstr>Our Paths intersect – shared geekdom </vt:lpstr>
      <vt:lpstr>Orono High School</vt:lpstr>
      <vt:lpstr>You’re in the Army now…</vt:lpstr>
      <vt:lpstr>First steps abroad</vt:lpstr>
      <vt:lpstr>Gary’s self-reflection at 17:</vt:lpstr>
    </vt:vector>
  </TitlesOfParts>
  <Company>Lumentum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Loren Eyres</dc:creator>
  <cp:lastModifiedBy>Loren Eyres</cp:lastModifiedBy>
  <cp:revision>23</cp:revision>
  <dcterms:created xsi:type="dcterms:W3CDTF">2023-08-18T20:58:17Z</dcterms:created>
  <dcterms:modified xsi:type="dcterms:W3CDTF">2023-08-19T16:34:52Z</dcterms:modified>
</cp:coreProperties>
</file>