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3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4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notesSlides/notesSlide7.xml" ContentType="application/vnd.openxmlformats-officedocument.presentationml.notesSlide+xml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notesSlides/notesSlide8.xml" ContentType="application/vnd.openxmlformats-officedocument.presentationml.notesSlide+xml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notesSlides/notesSlide9.xml" ContentType="application/vnd.openxmlformats-officedocument.presentationml.notesSlide+xml"/>
  <Override PartName="/ppt/embeddings/oleObject19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notesSlides/notesSlide17.xml" ContentType="application/vnd.openxmlformats-officedocument.presentationml.notesSlide+xml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notesSlides/notesSlide18.xml" ContentType="application/vnd.openxmlformats-officedocument.presentationml.notesSlide+xml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notesSlides/notesSlide19.xml" ContentType="application/vnd.openxmlformats-officedocument.presentationml.notesSlide+xml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notesSlides/notesSlide20.xml" ContentType="application/vnd.openxmlformats-officedocument.presentationml.notesSlide+xml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26"/>
  </p:notesMasterIdLst>
  <p:handoutMasterIdLst>
    <p:handoutMasterId r:id="rId27"/>
  </p:handoutMasterIdLst>
  <p:sldIdLst>
    <p:sldId id="353" r:id="rId2"/>
    <p:sldId id="342" r:id="rId3"/>
    <p:sldId id="343" r:id="rId4"/>
    <p:sldId id="355" r:id="rId5"/>
    <p:sldId id="344" r:id="rId6"/>
    <p:sldId id="345" r:id="rId7"/>
    <p:sldId id="346" r:id="rId8"/>
    <p:sldId id="347" r:id="rId9"/>
    <p:sldId id="348" r:id="rId10"/>
    <p:sldId id="349" r:id="rId11"/>
    <p:sldId id="350" r:id="rId12"/>
    <p:sldId id="351" r:id="rId13"/>
    <p:sldId id="336" r:id="rId14"/>
    <p:sldId id="339" r:id="rId15"/>
    <p:sldId id="337" r:id="rId16"/>
    <p:sldId id="340" r:id="rId17"/>
    <p:sldId id="338" r:id="rId18"/>
    <p:sldId id="341" r:id="rId19"/>
    <p:sldId id="352" r:id="rId20"/>
    <p:sldId id="322" r:id="rId21"/>
    <p:sldId id="323" r:id="rId22"/>
    <p:sldId id="324" r:id="rId23"/>
    <p:sldId id="329" r:id="rId24"/>
    <p:sldId id="284" r:id="rId25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4A37"/>
    <a:srgbClr val="00417E"/>
    <a:srgbClr val="FFECD7"/>
    <a:srgbClr val="F7955A"/>
    <a:srgbClr val="666699"/>
    <a:srgbClr val="0066CC"/>
    <a:srgbClr val="00487A"/>
    <a:srgbClr val="D333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824" y="-408"/>
      </p:cViewPr>
      <p:guideLst>
        <p:guide orient="horz" pos="1209"/>
        <p:guide orient="horz" pos="1803"/>
        <p:guide pos="2880"/>
        <p:guide pos="192"/>
        <p:guide pos="332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8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1" Type="http://schemas.openxmlformats.org/officeDocument/2006/relationships/image" Target="../media/image28.emf"/><Relationship Id="rId2" Type="http://schemas.openxmlformats.org/officeDocument/2006/relationships/image" Target="../media/image2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Relationship Id="rId2" Type="http://schemas.openxmlformats.org/officeDocument/2006/relationships/image" Target="../media/image32.emf"/><Relationship Id="rId3" Type="http://schemas.openxmlformats.org/officeDocument/2006/relationships/image" Target="../media/image3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Relationship Id="rId2" Type="http://schemas.openxmlformats.org/officeDocument/2006/relationships/image" Target="../media/image34.emf"/><Relationship Id="rId3" Type="http://schemas.openxmlformats.org/officeDocument/2006/relationships/image" Target="../media/image3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1" Type="http://schemas.openxmlformats.org/officeDocument/2006/relationships/image" Target="../media/image6.emf"/><Relationship Id="rId2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Relationship Id="rId2" Type="http://schemas.openxmlformats.org/officeDocument/2006/relationships/image" Target="../media/image26.emf"/><Relationship Id="rId3" Type="http://schemas.openxmlformats.org/officeDocument/2006/relationships/image" Target="../media/image2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Relationship Id="rId2" Type="http://schemas.openxmlformats.org/officeDocument/2006/relationships/image" Target="../media/image26.emf"/><Relationship Id="rId3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1"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1"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09F91556-12C5-2F46-90BB-A6DA9668EE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4960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09B60B58-9C1E-3445-9AC3-27126452C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5858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r>
              <a:rPr lang="en-US" altLang="en-US" smtClean="0">
                <a:latin typeface="Times New Roman" pitchFamily="18" charset="0"/>
                <a:ea typeface="ＭＳ Ｐゴシック" pitchFamily="34" charset="-128"/>
              </a:rPr>
              <a:t>Look at the wavefronts in this image.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A blue shift</a:t>
            </a:r>
            <a:endParaRPr lang="en-US" dirty="0">
              <a:latin typeface="Calibri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CB3FE6D-2698-7E47-AA2F-F2051FEE5AED}" type="slidenum">
              <a:rPr lang="en-US" sz="1200"/>
              <a:pPr/>
              <a:t>13</a:t>
            </a:fld>
            <a:endParaRPr 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A blue shift</a:t>
            </a:r>
            <a:endParaRPr lang="en-US" dirty="0">
              <a:latin typeface="Calibri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CB3FE6D-2698-7E47-AA2F-F2051FEE5AED}" type="slidenum">
              <a:rPr lang="en-US" sz="1200"/>
              <a:pPr/>
              <a:t>14</a:t>
            </a:fld>
            <a:endParaRPr 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E5024D-12F9-614E-98C0-374394E3E5DB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Answer: A ; p= gamma m v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E5024D-12F9-614E-98C0-374394E3E5DB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Answer: A ; p= gamma m v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Calibri" charset="0"/>
              </a:rPr>
              <a:t>A</a:t>
            </a:r>
            <a:endParaRPr lang="en-US">
              <a:latin typeface="Calibri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CB3FE6D-2698-7E47-AA2F-F2051FEE5AED}" type="slidenum">
              <a:rPr lang="en-US" sz="1200"/>
              <a:pPr/>
              <a:t>17</a:t>
            </a:fld>
            <a:endParaRPr 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Calibri" charset="0"/>
              </a:rPr>
              <a:t>A</a:t>
            </a:r>
            <a:endParaRPr lang="en-US">
              <a:latin typeface="Calibri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CB3FE6D-2698-7E47-AA2F-F2051FEE5AED}" type="slidenum">
              <a:rPr lang="en-US" sz="1200"/>
              <a:pPr/>
              <a:t>18</a:t>
            </a:fld>
            <a:endParaRPr 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r>
              <a:rPr lang="en-US" altLang="en-US" smtClean="0">
                <a:latin typeface="Times New Roman" pitchFamily="18" charset="0"/>
                <a:ea typeface="ＭＳ Ｐゴシック" pitchFamily="34" charset="-128"/>
              </a:rPr>
              <a:t>Note that time dilation plays a role in the derivation in the text (somewhat different from the classical treatment)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r>
              <a:rPr lang="en-US" altLang="en-US" smtClean="0">
                <a:latin typeface="Times New Roman" pitchFamily="18" charset="0"/>
                <a:ea typeface="ＭＳ Ｐゴシック" pitchFamily="34" charset="-128"/>
              </a:rPr>
              <a:t>Doppler effect for radar is very important and useful.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r>
              <a:rPr lang="en-US" altLang="en-US" smtClean="0">
                <a:latin typeface="Times New Roman" pitchFamily="18" charset="0"/>
                <a:ea typeface="ＭＳ Ｐゴシック" pitchFamily="34" charset="-128"/>
              </a:rPr>
              <a:t>Not a good excuse. I get 0.1594c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r>
              <a:rPr lang="en-US" altLang="en-US" dirty="0" smtClean="0">
                <a:latin typeface="Times New Roman" pitchFamily="18" charset="0"/>
                <a:ea typeface="ＭＳ Ｐゴシック" pitchFamily="34" charset="-128"/>
              </a:rPr>
              <a:t>I get 7071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8125" y="2441575"/>
            <a:ext cx="8677275" cy="1752600"/>
          </a:xfrm>
        </p:spPr>
        <p:txBody>
          <a:bodyPr/>
          <a:lstStyle>
            <a:lvl1pPr algn="r">
              <a:defRPr sz="5500">
                <a:solidFill>
                  <a:srgbClr val="D33325"/>
                </a:solidFill>
                <a:latin typeface="Times New Roman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8377" name="Rectangle 9"/>
          <p:cNvSpPr>
            <a:spLocks noGrp="1" noChangeArrowheads="1"/>
          </p:cNvSpPr>
          <p:nvPr>
            <p:ph type="ctrTitle"/>
          </p:nvPr>
        </p:nvSpPr>
        <p:spPr>
          <a:xfrm>
            <a:off x="206375" y="1066800"/>
            <a:ext cx="8709025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>
              <a:defRPr sz="5000">
                <a:latin typeface="Arial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8" name="Slide Number Placeholder 22"/>
          <p:cNvSpPr txBox="1">
            <a:spLocks/>
          </p:cNvSpPr>
          <p:nvPr userDrawn="1"/>
        </p:nvSpPr>
        <p:spPr bwMode="auto">
          <a:xfrm>
            <a:off x="8401050" y="6477000"/>
            <a:ext cx="74295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852E5779-4CC7-4158-BD27-342380B6D6E2}" type="slidenum">
              <a:rPr lang="en-US" altLang="en-US" sz="2000" b="1" smtClean="0">
                <a:solidFill>
                  <a:srgbClr val="000000"/>
                </a:solidFill>
              </a:rPr>
              <a:pPr/>
              <a:t>‹#›</a:t>
            </a:fld>
            <a:endParaRPr lang="en-US" altLang="en-US" sz="20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532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79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76200"/>
            <a:ext cx="2152650" cy="39227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76200"/>
            <a:ext cx="6305550" cy="39227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482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967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1329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85800"/>
            <a:ext cx="4229100" cy="331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685800"/>
            <a:ext cx="4229100" cy="331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233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2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234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7242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0253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0363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76200"/>
            <a:ext cx="85344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rgbClr val="00487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9" name="Line 6"/>
          <p:cNvSpPr>
            <a:spLocks noChangeShapeType="1"/>
          </p:cNvSpPr>
          <p:nvPr/>
        </p:nvSpPr>
        <p:spPr bwMode="auto">
          <a:xfrm>
            <a:off x="304800" y="609600"/>
            <a:ext cx="8534400" cy="0"/>
          </a:xfrm>
          <a:prstGeom prst="line">
            <a:avLst/>
          </a:prstGeom>
          <a:noFill/>
          <a:ln w="50800">
            <a:solidFill>
              <a:srgbClr val="00487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30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685800"/>
            <a:ext cx="8610600" cy="331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1"/>
            <a:r>
              <a:rPr lang="en-US"/>
              <a:t>Click to edit Master text styles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22"/>
          <p:cNvSpPr txBox="1">
            <a:spLocks/>
          </p:cNvSpPr>
          <p:nvPr userDrawn="1"/>
        </p:nvSpPr>
        <p:spPr bwMode="auto">
          <a:xfrm>
            <a:off x="8401050" y="6477000"/>
            <a:ext cx="74295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852E5779-4CC7-4158-BD27-342380B6D6E2}" type="slidenum">
              <a:rPr lang="en-US" altLang="en-US" sz="2000" b="1" smtClean="0">
                <a:solidFill>
                  <a:srgbClr val="000000"/>
                </a:solidFill>
              </a:rPr>
              <a:pPr/>
              <a:t>‹#›</a:t>
            </a:fld>
            <a:endParaRPr lang="en-US" altLang="en-US" sz="2000" b="1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76" r:id="rId10"/>
    <p:sldLayoutId id="2147484177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+mj-lt"/>
          <a:ea typeface="ＭＳ Ｐゴシック" charset="0"/>
          <a:cs typeface="ＭＳ Ｐゴシック" charset="0"/>
        </a:defRPr>
      </a:lvl1pPr>
      <a:lvl2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Times New Roman" charset="0"/>
          <a:ea typeface="ＭＳ Ｐゴシック" charset="0"/>
          <a:cs typeface="ＭＳ Ｐゴシック" charset="0"/>
        </a:defRPr>
      </a:lvl2pPr>
      <a:lvl3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Times New Roman" charset="0"/>
          <a:ea typeface="ＭＳ Ｐゴシック" charset="0"/>
          <a:cs typeface="ＭＳ Ｐゴシック" charset="0"/>
        </a:defRPr>
      </a:lvl3pPr>
      <a:lvl4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Times New Roman" charset="0"/>
          <a:ea typeface="ＭＳ Ｐゴシック" charset="0"/>
          <a:cs typeface="ＭＳ Ｐゴシック" charset="0"/>
        </a:defRPr>
      </a:lvl4pPr>
      <a:lvl5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Times New Roman" charset="0"/>
          <a:ea typeface="ＭＳ Ｐゴシック" charset="0"/>
          <a:cs typeface="ＭＳ Ｐゴシック" charset="0"/>
        </a:defRPr>
      </a:lvl5pPr>
      <a:lvl6pPr marL="9080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Times New Roman" charset="0"/>
        </a:defRPr>
      </a:lvl6pPr>
      <a:lvl7pPr marL="13652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Times New Roman" charset="0"/>
        </a:defRPr>
      </a:lvl7pPr>
      <a:lvl8pPr marL="18224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Times New Roman" charset="0"/>
        </a:defRPr>
      </a:lvl8pPr>
      <a:lvl9pPr marL="22796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45000"/>
        </a:spcBef>
        <a:spcAft>
          <a:spcPct val="20000"/>
        </a:spcAft>
        <a:buClr>
          <a:srgbClr val="0066CC"/>
        </a:buClr>
        <a:defRPr sz="3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14350" indent="-400050" algn="l" rtl="0" eaLnBrk="0" fontAlgn="base" hangingPunct="0">
        <a:spcBef>
          <a:spcPct val="45000"/>
        </a:spcBef>
        <a:spcAft>
          <a:spcPct val="20000"/>
        </a:spcAft>
        <a:buClr>
          <a:srgbClr val="D33325"/>
        </a:buClr>
        <a:buFont typeface="Times" charset="0"/>
        <a:buChar char="•"/>
        <a:defRPr sz="3000">
          <a:solidFill>
            <a:schemeClr val="tx1"/>
          </a:solidFill>
          <a:latin typeface="+mj-lt"/>
          <a:ea typeface="ＭＳ Ｐゴシック" charset="0"/>
        </a:defRPr>
      </a:lvl2pPr>
      <a:lvl3pPr marL="1254125" indent="-450850" algn="l" rtl="0" eaLnBrk="0" fontAlgn="base" hangingPunct="0">
        <a:spcBef>
          <a:spcPct val="45000"/>
        </a:spcBef>
        <a:spcAft>
          <a:spcPct val="20000"/>
        </a:spcAft>
        <a:buClr>
          <a:srgbClr val="D33325"/>
        </a:buClr>
        <a:buFont typeface="Times New Roman" charset="0"/>
        <a:buChar char="–"/>
        <a:defRPr sz="2800">
          <a:solidFill>
            <a:schemeClr val="tx1"/>
          </a:solidFill>
          <a:latin typeface="+mj-lt"/>
          <a:ea typeface="ＭＳ Ｐゴシック" charset="0"/>
        </a:defRPr>
      </a:lvl3pPr>
      <a:lvl4pPr marL="1828800" indent="-342900" algn="l" rtl="0" eaLnBrk="0" fontAlgn="base" hangingPunct="0">
        <a:spcBef>
          <a:spcPct val="45000"/>
        </a:spcBef>
        <a:spcAft>
          <a:spcPct val="20000"/>
        </a:spcAft>
        <a:buClr>
          <a:srgbClr val="D33325"/>
        </a:buClr>
        <a:buFont typeface="Times" charset="0"/>
        <a:buChar char="•"/>
        <a:defRPr sz="2600">
          <a:solidFill>
            <a:schemeClr val="tx1"/>
          </a:solidFill>
          <a:latin typeface="+mj-lt"/>
          <a:ea typeface="ＭＳ Ｐゴシック" charset="0"/>
        </a:defRPr>
      </a:lvl4pPr>
      <a:lvl5pPr marL="2286000" indent="-334963" algn="l" rtl="0" eaLnBrk="0" fontAlgn="base" hangingPunct="0">
        <a:spcBef>
          <a:spcPct val="45000"/>
        </a:spcBef>
        <a:spcAft>
          <a:spcPct val="20000"/>
        </a:spcAft>
        <a:buClr>
          <a:srgbClr val="D33325"/>
        </a:buClr>
        <a:buFont typeface="Times New Roman" charset="0"/>
        <a:buChar char="–"/>
        <a:defRPr sz="2600">
          <a:solidFill>
            <a:schemeClr val="tx1"/>
          </a:solidFill>
          <a:latin typeface="+mj-lt"/>
          <a:ea typeface="ＭＳ Ｐゴシック" charset="0"/>
        </a:defRPr>
      </a:lvl5pPr>
      <a:lvl6pPr marL="2743200" indent="-334963" algn="l" rtl="0" fontAlgn="base">
        <a:spcBef>
          <a:spcPct val="45000"/>
        </a:spcBef>
        <a:spcAft>
          <a:spcPct val="20000"/>
        </a:spcAft>
        <a:buClr>
          <a:srgbClr val="D33325"/>
        </a:buClr>
        <a:buFont typeface="Times New Roman" charset="0"/>
        <a:buChar char="–"/>
        <a:defRPr sz="2600">
          <a:solidFill>
            <a:schemeClr val="tx1"/>
          </a:solidFill>
          <a:latin typeface="+mj-lt"/>
        </a:defRPr>
      </a:lvl6pPr>
      <a:lvl7pPr marL="3200400" indent="-334963" algn="l" rtl="0" fontAlgn="base">
        <a:spcBef>
          <a:spcPct val="45000"/>
        </a:spcBef>
        <a:spcAft>
          <a:spcPct val="20000"/>
        </a:spcAft>
        <a:buClr>
          <a:srgbClr val="D33325"/>
        </a:buClr>
        <a:buFont typeface="Times New Roman" charset="0"/>
        <a:buChar char="–"/>
        <a:defRPr sz="2600">
          <a:solidFill>
            <a:schemeClr val="tx1"/>
          </a:solidFill>
          <a:latin typeface="+mj-lt"/>
        </a:defRPr>
      </a:lvl7pPr>
      <a:lvl8pPr marL="3657600" indent="-334963" algn="l" rtl="0" fontAlgn="base">
        <a:spcBef>
          <a:spcPct val="45000"/>
        </a:spcBef>
        <a:spcAft>
          <a:spcPct val="20000"/>
        </a:spcAft>
        <a:buClr>
          <a:srgbClr val="D33325"/>
        </a:buClr>
        <a:buFont typeface="Times New Roman" charset="0"/>
        <a:buChar char="–"/>
        <a:defRPr sz="2600">
          <a:solidFill>
            <a:schemeClr val="tx1"/>
          </a:solidFill>
          <a:latin typeface="+mj-lt"/>
        </a:defRPr>
      </a:lvl8pPr>
      <a:lvl9pPr marL="4114800" indent="-334963" algn="l" rtl="0" fontAlgn="base">
        <a:spcBef>
          <a:spcPct val="45000"/>
        </a:spcBef>
        <a:spcAft>
          <a:spcPct val="20000"/>
        </a:spcAft>
        <a:buClr>
          <a:srgbClr val="D33325"/>
        </a:buClr>
        <a:buFont typeface="Times New Roman" charset="0"/>
        <a:buChar char="–"/>
        <a:defRPr sz="2600"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20.emf"/><Relationship Id="rId6" Type="http://schemas.openxmlformats.org/officeDocument/2006/relationships/oleObject" Target="../embeddings/oleObject15.bin"/><Relationship Id="rId7" Type="http://schemas.openxmlformats.org/officeDocument/2006/relationships/image" Target="../media/image21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23.jpeg"/><Relationship Id="rId5" Type="http://schemas.openxmlformats.org/officeDocument/2006/relationships/oleObject" Target="../embeddings/oleObject16.bin"/><Relationship Id="rId6" Type="http://schemas.openxmlformats.org/officeDocument/2006/relationships/image" Target="../media/image20.emf"/><Relationship Id="rId7" Type="http://schemas.openxmlformats.org/officeDocument/2006/relationships/oleObject" Target="../embeddings/oleObject17.bin"/><Relationship Id="rId8" Type="http://schemas.openxmlformats.org/officeDocument/2006/relationships/image" Target="../media/image21.emf"/><Relationship Id="rId9" Type="http://schemas.openxmlformats.org/officeDocument/2006/relationships/oleObject" Target="../embeddings/oleObject18.bin"/><Relationship Id="rId10" Type="http://schemas.openxmlformats.org/officeDocument/2006/relationships/image" Target="../media/image22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19.bin"/><Relationship Id="rId5" Type="http://schemas.openxmlformats.org/officeDocument/2006/relationships/image" Target="../media/image22.emf"/><Relationship Id="rId6" Type="http://schemas.openxmlformats.org/officeDocument/2006/relationships/image" Target="../media/image24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20.bin"/><Relationship Id="rId5" Type="http://schemas.openxmlformats.org/officeDocument/2006/relationships/image" Target="../media/image25.emf"/><Relationship Id="rId6" Type="http://schemas.openxmlformats.org/officeDocument/2006/relationships/oleObject" Target="../embeddings/oleObject21.bin"/><Relationship Id="rId7" Type="http://schemas.openxmlformats.org/officeDocument/2006/relationships/image" Target="../media/image26.emf"/><Relationship Id="rId8" Type="http://schemas.openxmlformats.org/officeDocument/2006/relationships/oleObject" Target="../embeddings/oleObject22.bin"/><Relationship Id="rId9" Type="http://schemas.openxmlformats.org/officeDocument/2006/relationships/image" Target="../media/image27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23.bin"/><Relationship Id="rId5" Type="http://schemas.openxmlformats.org/officeDocument/2006/relationships/image" Target="../media/image25.emf"/><Relationship Id="rId6" Type="http://schemas.openxmlformats.org/officeDocument/2006/relationships/oleObject" Target="../embeddings/oleObject24.bin"/><Relationship Id="rId7" Type="http://schemas.openxmlformats.org/officeDocument/2006/relationships/image" Target="../media/image26.emf"/><Relationship Id="rId8" Type="http://schemas.openxmlformats.org/officeDocument/2006/relationships/oleObject" Target="../embeddings/oleObject25.bin"/><Relationship Id="rId9" Type="http://schemas.openxmlformats.org/officeDocument/2006/relationships/image" Target="../media/image27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26.bin"/><Relationship Id="rId5" Type="http://schemas.openxmlformats.org/officeDocument/2006/relationships/image" Target="../media/image28.emf"/><Relationship Id="rId6" Type="http://schemas.openxmlformats.org/officeDocument/2006/relationships/oleObject" Target="../embeddings/oleObject27.bin"/><Relationship Id="rId7" Type="http://schemas.openxmlformats.org/officeDocument/2006/relationships/image" Target="../media/image29.emf"/><Relationship Id="rId8" Type="http://schemas.openxmlformats.org/officeDocument/2006/relationships/oleObject" Target="../embeddings/oleObject28.bin"/><Relationship Id="rId9" Type="http://schemas.openxmlformats.org/officeDocument/2006/relationships/image" Target="../media/image30.emf"/><Relationship Id="rId10" Type="http://schemas.openxmlformats.org/officeDocument/2006/relationships/oleObject" Target="../embeddings/oleObject29.bin"/><Relationship Id="rId11" Type="http://schemas.openxmlformats.org/officeDocument/2006/relationships/image" Target="../media/image31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30.bin"/><Relationship Id="rId5" Type="http://schemas.openxmlformats.org/officeDocument/2006/relationships/image" Target="../media/image30.emf"/><Relationship Id="rId6" Type="http://schemas.openxmlformats.org/officeDocument/2006/relationships/oleObject" Target="../embeddings/oleObject31.bin"/><Relationship Id="rId7" Type="http://schemas.openxmlformats.org/officeDocument/2006/relationships/image" Target="../media/image32.emf"/><Relationship Id="rId8" Type="http://schemas.openxmlformats.org/officeDocument/2006/relationships/oleObject" Target="../embeddings/oleObject32.bin"/><Relationship Id="rId9" Type="http://schemas.openxmlformats.org/officeDocument/2006/relationships/image" Target="../media/image33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33.bin"/><Relationship Id="rId5" Type="http://schemas.openxmlformats.org/officeDocument/2006/relationships/image" Target="../media/image30.emf"/><Relationship Id="rId6" Type="http://schemas.openxmlformats.org/officeDocument/2006/relationships/oleObject" Target="../embeddings/oleObject34.bin"/><Relationship Id="rId7" Type="http://schemas.openxmlformats.org/officeDocument/2006/relationships/image" Target="../media/image34.emf"/><Relationship Id="rId8" Type="http://schemas.openxmlformats.org/officeDocument/2006/relationships/oleObject" Target="../embeddings/oleObject35.bin"/><Relationship Id="rId9" Type="http://schemas.openxmlformats.org/officeDocument/2006/relationships/image" Target="../media/image35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8.jpeg"/><Relationship Id="rId5" Type="http://schemas.openxmlformats.org/officeDocument/2006/relationships/oleObject" Target="../embeddings/oleObject1.bin"/><Relationship Id="rId6" Type="http://schemas.openxmlformats.org/officeDocument/2006/relationships/image" Target="../media/image6.e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6.e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9.emf"/><Relationship Id="rId8" Type="http://schemas.openxmlformats.org/officeDocument/2006/relationships/oleObject" Target="../embeddings/oleObject5.bin"/><Relationship Id="rId9" Type="http://schemas.openxmlformats.org/officeDocument/2006/relationships/image" Target="../media/image10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1.e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12.emf"/><Relationship Id="rId8" Type="http://schemas.openxmlformats.org/officeDocument/2006/relationships/oleObject" Target="../embeddings/oleObject8.bin"/><Relationship Id="rId9" Type="http://schemas.openxmlformats.org/officeDocument/2006/relationships/image" Target="../media/image13.emf"/><Relationship Id="rId10" Type="http://schemas.openxmlformats.org/officeDocument/2006/relationships/oleObject" Target="../embeddings/oleObject9.bin"/><Relationship Id="rId11" Type="http://schemas.openxmlformats.org/officeDocument/2006/relationships/image" Target="../media/image1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6.emf"/><Relationship Id="rId6" Type="http://schemas.openxmlformats.org/officeDocument/2006/relationships/oleObject" Target="../embeddings/oleObject11.bin"/><Relationship Id="rId7" Type="http://schemas.openxmlformats.org/officeDocument/2006/relationships/image" Target="../media/image17.emf"/><Relationship Id="rId8" Type="http://schemas.openxmlformats.org/officeDocument/2006/relationships/oleObject" Target="../embeddings/oleObject12.bin"/><Relationship Id="rId9" Type="http://schemas.openxmlformats.org/officeDocument/2006/relationships/image" Target="../media/image18.emf"/><Relationship Id="rId10" Type="http://schemas.openxmlformats.org/officeDocument/2006/relationships/oleObject" Target="../embeddings/oleObject13.bin"/><Relationship Id="rId11" Type="http://schemas.openxmlformats.org/officeDocument/2006/relationships/image" Target="../media/image19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762000"/>
            <a:ext cx="4846320" cy="36271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4343400"/>
            <a:ext cx="403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atin typeface="+mj-lt"/>
              </a:rPr>
              <a:t>Salzburg, Austria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What famous musician is from this town ?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495800" y="58674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Read 37.9 General Relativity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1524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Relativity Part V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38800" y="1066800"/>
            <a:ext cx="2895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Doppler Effect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Momentum and Energy in Special Relativity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Quiz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E=mc</a:t>
            </a:r>
            <a:r>
              <a:rPr lang="en-US" baseline="30000" dirty="0" smtClean="0"/>
              <a:t>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58674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err="1" smtClean="0">
                <a:latin typeface="Times New Roman"/>
                <a:cs typeface="Times New Roman"/>
              </a:rPr>
              <a:t>Ans</a:t>
            </a:r>
            <a:r>
              <a:rPr lang="en-US" sz="2000" dirty="0" smtClean="0">
                <a:latin typeface="Times New Roman"/>
                <a:cs typeface="Times New Roman"/>
              </a:rPr>
              <a:t>: Wolfgang Amadeus Mozart (1756-1791)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85572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03238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Relativistic momentum</a:t>
            </a:r>
            <a:endParaRPr lang="en-US" sz="2800">
              <a:cs typeface="+mj-cs"/>
            </a:endParaRPr>
          </a:p>
        </p:txBody>
      </p:sp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457200" y="838200"/>
            <a:ext cx="7772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dirty="0"/>
              <a:t>From our discussion of  Lorentz transformations, </a:t>
            </a:r>
            <a:r>
              <a:rPr lang="en-US" altLang="en-US" i="1" dirty="0"/>
              <a:t>velocities depend on the reference frame</a:t>
            </a:r>
            <a:r>
              <a:rPr lang="en-US" altLang="en-US" dirty="0"/>
              <a:t>. Hence classical momentum will </a:t>
            </a:r>
            <a:r>
              <a:rPr lang="en-US" altLang="en-US" i="1" u="sng" dirty="0"/>
              <a:t>not be conserved </a:t>
            </a:r>
            <a:r>
              <a:rPr lang="en-US" altLang="en-US" dirty="0"/>
              <a:t>in all inertial reference frames. 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24000" y="2514600"/>
            <a:ext cx="5486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/>
              <a:t>This is a serious problem. What can we do ?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600200" y="4267200"/>
          <a:ext cx="1968500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5" name="Equation" r:id="rId4" imgW="776880" imgH="649080" progId="">
                  <p:embed/>
                </p:oleObj>
              </mc:Choice>
              <mc:Fallback>
                <p:oleObj name="Equation" r:id="rId4" imgW="776880" imgH="649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267200"/>
                        <a:ext cx="1968500" cy="165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371600" y="3505200"/>
            <a:ext cx="746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/>
              <a:t>Ans: define relativistic momentum (and later energy) 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6248400" y="4648200"/>
          <a:ext cx="142875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6" name="Equation" r:id="rId6" imgW="557640" imgH="228240" progId="">
                  <p:embed/>
                </p:oleObj>
              </mc:Choice>
              <mc:Fallback>
                <p:oleObj name="Equation" r:id="rId6" imgW="557640" imgH="2282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648200"/>
                        <a:ext cx="1428750" cy="603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22"/>
          <p:cNvSpPr txBox="1">
            <a:spLocks/>
          </p:cNvSpPr>
          <p:nvPr/>
        </p:nvSpPr>
        <p:spPr bwMode="auto">
          <a:xfrm>
            <a:off x="8401050" y="6477000"/>
            <a:ext cx="74295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0A9A7C74-D915-46E7-BD3D-3A2BA704E77E}" type="slidenum">
              <a:rPr lang="en-US" altLang="en-US" sz="2000" b="1" smtClean="0">
                <a:solidFill>
                  <a:srgbClr val="000000"/>
                </a:solidFill>
              </a:rPr>
              <a:pPr/>
              <a:t>10</a:t>
            </a:fld>
            <a:endParaRPr lang="en-US" altLang="en-US" sz="20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15938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Relativistic momentum (cont’d)</a:t>
            </a:r>
            <a:endParaRPr lang="en-US" altLang="en-US" sz="2800" smtClean="0">
              <a:ea typeface="ＭＳ Ｐゴシック" pitchFamily="34" charset="-128"/>
            </a:endParaRPr>
          </a:p>
        </p:txBody>
      </p:sp>
      <p:pic>
        <p:nvPicPr>
          <p:cNvPr id="24578" name="Picture 5" descr="37_20_Fig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990600"/>
            <a:ext cx="4346575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143000" y="1371600"/>
          <a:ext cx="1968500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4" name="Equation" r:id="rId5" imgW="776880" imgH="649080" progId="">
                  <p:embed/>
                </p:oleObj>
              </mc:Choice>
              <mc:Fallback>
                <p:oleObj name="Equation" r:id="rId5" imgW="776880" imgH="649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371600"/>
                        <a:ext cx="1968500" cy="165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371600" y="3810000"/>
          <a:ext cx="142875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5" name="Equation" r:id="rId7" imgW="557640" imgH="228240" progId="">
                  <p:embed/>
                </p:oleObj>
              </mc:Choice>
              <mc:Fallback>
                <p:oleObj name="Equation" r:id="rId7" imgW="557640" imgH="2282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810000"/>
                        <a:ext cx="1428750" cy="603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9" name="TextBox 1"/>
          <p:cNvSpPr txBox="1">
            <a:spLocks noChangeArrowheads="1"/>
          </p:cNvSpPr>
          <p:nvPr/>
        </p:nvSpPr>
        <p:spPr bwMode="auto">
          <a:xfrm>
            <a:off x="533400" y="4648200"/>
            <a:ext cx="411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/>
              <a:t>Now introduce relativistic mass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444625" y="5610225"/>
          <a:ext cx="15875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6" name="Equation" r:id="rId9" imgW="621360" imgH="191880" progId="">
                  <p:embed/>
                </p:oleObj>
              </mc:Choice>
              <mc:Fallback>
                <p:oleObj name="Equation" r:id="rId9" imgW="621360" imgH="1918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4625" y="5610225"/>
                        <a:ext cx="15875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22"/>
          <p:cNvSpPr txBox="1">
            <a:spLocks/>
          </p:cNvSpPr>
          <p:nvPr/>
        </p:nvSpPr>
        <p:spPr bwMode="auto">
          <a:xfrm>
            <a:off x="8401050" y="6477000"/>
            <a:ext cx="74295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0A9A7C74-D915-46E7-BD3D-3A2BA704E77E}" type="slidenum">
              <a:rPr lang="en-US" altLang="en-US" sz="2000" b="1" smtClean="0">
                <a:solidFill>
                  <a:srgbClr val="000000"/>
                </a:solidFill>
              </a:rPr>
              <a:pPr/>
              <a:t>11</a:t>
            </a:fld>
            <a:endParaRPr lang="en-US" altLang="en-US" sz="20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15938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Relativistic momentum (cont’d)</a:t>
            </a:r>
            <a:endParaRPr lang="en-US" altLang="en-US" sz="2800" smtClean="0">
              <a:ea typeface="ＭＳ Ｐゴシック" pitchFamily="34" charset="-128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2851361"/>
              </p:ext>
            </p:extLst>
          </p:nvPr>
        </p:nvGraphicFramePr>
        <p:xfrm>
          <a:off x="6019800" y="762000"/>
          <a:ext cx="15875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8" name="Equation" r:id="rId4" imgW="621360" imgH="191880" progId="">
                  <p:embed/>
                </p:oleObj>
              </mc:Choice>
              <mc:Fallback>
                <p:oleObj name="Equation" r:id="rId4" imgW="621360" imgH="1918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762000"/>
                        <a:ext cx="15875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22"/>
          <p:cNvSpPr txBox="1">
            <a:spLocks/>
          </p:cNvSpPr>
          <p:nvPr/>
        </p:nvSpPr>
        <p:spPr bwMode="auto">
          <a:xfrm>
            <a:off x="8401050" y="6477000"/>
            <a:ext cx="74295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0A9A7C74-D915-46E7-BD3D-3A2BA704E77E}" type="slidenum">
              <a:rPr lang="en-US" altLang="en-US" sz="2000" b="1" smtClean="0">
                <a:solidFill>
                  <a:srgbClr val="000000"/>
                </a:solidFill>
              </a:rPr>
              <a:pPr/>
              <a:t>12</a:t>
            </a:fld>
            <a:endParaRPr lang="en-US" altLang="en-US" sz="2000" b="1">
              <a:solidFill>
                <a:srgbClr val="000000"/>
              </a:solidFill>
            </a:endParaRPr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4495800" cy="298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381000" y="3733800"/>
            <a:ext cx="441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Particle accelerator: electrons and positrons moving at </a:t>
            </a: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&gt;99.999999% 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15000" y="1447800"/>
            <a:ext cx="24085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is </a:t>
            </a:r>
            <a:r>
              <a:rPr lang="en-US" dirty="0" err="1" smtClean="0"/>
              <a:t>γ</a:t>
            </a:r>
            <a:r>
              <a:rPr lang="en-US" dirty="0" smtClean="0"/>
              <a:t> for the </a:t>
            </a:r>
          </a:p>
          <a:p>
            <a:r>
              <a:rPr lang="en-US" dirty="0" smtClean="0"/>
              <a:t>beam particles?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84248" y="2392740"/>
            <a:ext cx="165782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buFont typeface="+mj-lt"/>
              <a:buAutoNum type="alphaUcPeriod"/>
            </a:pPr>
            <a:r>
              <a:rPr lang="en-US" sz="2800" b="1" dirty="0" smtClean="0">
                <a:solidFill>
                  <a:srgbClr val="0000FF"/>
                </a:solidFill>
              </a:rPr>
              <a:t>~300</a:t>
            </a:r>
          </a:p>
          <a:p>
            <a:pPr marL="457200" indent="-457200" algn="l">
              <a:buFont typeface="+mj-lt"/>
              <a:buAutoNum type="alphaUcPeriod"/>
            </a:pPr>
            <a:r>
              <a:rPr lang="en-US" sz="2800" b="1" dirty="0" smtClean="0">
                <a:solidFill>
                  <a:srgbClr val="0000FF"/>
                </a:solidFill>
              </a:rPr>
              <a:t>~700</a:t>
            </a:r>
          </a:p>
          <a:p>
            <a:pPr marL="457200" indent="-457200" algn="l">
              <a:buFont typeface="+mj-lt"/>
              <a:buAutoNum type="alphaUcPeriod"/>
            </a:pPr>
            <a:r>
              <a:rPr lang="en-US" sz="2800" b="1" dirty="0" smtClean="0">
                <a:solidFill>
                  <a:srgbClr val="0000FF"/>
                </a:solidFill>
              </a:rPr>
              <a:t>~2000</a:t>
            </a:r>
          </a:p>
          <a:p>
            <a:pPr marL="457200" indent="-457200" algn="l">
              <a:buFont typeface="+mj-lt"/>
              <a:buAutoNum type="alphaUcPeriod"/>
            </a:pPr>
            <a:r>
              <a:rPr lang="en-US" sz="2800" b="1" dirty="0" smtClean="0">
                <a:solidFill>
                  <a:srgbClr val="0000FF"/>
                </a:solidFill>
              </a:rPr>
              <a:t>~7000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3" name="Striped Right Arrow 12"/>
          <p:cNvSpPr/>
          <p:nvPr/>
        </p:nvSpPr>
        <p:spPr bwMode="auto">
          <a:xfrm>
            <a:off x="5548893" y="3675222"/>
            <a:ext cx="447675" cy="533400"/>
          </a:xfrm>
          <a:prstGeom prst="stripedRightArrow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349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0600" y="4648200"/>
            <a:ext cx="7082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What can we conclude about the relativistic mass?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22179" y="5410200"/>
            <a:ext cx="7864621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Beam energy is billions of electron-Volts, so most of the energy is in the relativistic mass (momentum)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414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 animBg="1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228600" y="171450"/>
            <a:ext cx="1295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smtClean="0">
                <a:latin typeface="Times" charset="0"/>
              </a:rPr>
              <a:t>Q12.1</a:t>
            </a:r>
            <a:endParaRPr lang="en-US" dirty="0">
              <a:latin typeface="Times" charset="0"/>
            </a:endParaRPr>
          </a:p>
        </p:txBody>
      </p:sp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1287463" y="3979863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62000" y="744006"/>
            <a:ext cx="8153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atin typeface="Times New Roman"/>
                <a:cs typeface="Times New Roman"/>
              </a:rPr>
              <a:t>When a light source is stationary with respect to an observer. The observer detects the light frequency to be </a:t>
            </a:r>
            <a:r>
              <a:rPr lang="en-US" dirty="0" err="1" smtClean="0">
                <a:latin typeface="Times New Roman"/>
                <a:cs typeface="Times New Roman"/>
              </a:rPr>
              <a:t>f</a:t>
            </a:r>
            <a:r>
              <a:rPr lang="en-US" baseline="-25000" dirty="0" err="1" smtClean="0">
                <a:latin typeface="Times New Roman"/>
                <a:cs typeface="Times New Roman"/>
              </a:rPr>
              <a:t>o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pPr algn="l"/>
            <a:endParaRPr lang="en-US" dirty="0" smtClean="0">
              <a:latin typeface="Times New Roman"/>
              <a:cs typeface="Times New Roman"/>
            </a:endParaRPr>
          </a:p>
          <a:p>
            <a:pPr algn="l"/>
            <a:r>
              <a:rPr lang="en-US" dirty="0" smtClean="0">
                <a:latin typeface="Times New Roman"/>
                <a:cs typeface="Times New Roman"/>
              </a:rPr>
              <a:t>When the light source moves toward the observer, the observer detects a frequency that is </a:t>
            </a:r>
          </a:p>
          <a:p>
            <a:pPr algn="l"/>
            <a:endParaRPr lang="en-US" sz="2800" b="1" dirty="0">
              <a:solidFill>
                <a:srgbClr val="0000FF"/>
              </a:solidFill>
            </a:endParaRPr>
          </a:p>
          <a:p>
            <a:pPr marL="457200" indent="-457200" algn="l">
              <a:buAutoNum type="alphaUcPeriod"/>
            </a:pPr>
            <a:r>
              <a:rPr lang="en-US" sz="28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greater than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</a:rPr>
              <a:t>f</a:t>
            </a:r>
            <a:r>
              <a:rPr lang="en-US" sz="2800" b="1" baseline="-25000" dirty="0" err="1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</a:rPr>
              <a:t>.</a:t>
            </a:r>
          </a:p>
          <a:p>
            <a:pPr marL="457200" indent="-457200" algn="l">
              <a:buFontTx/>
              <a:buAutoNum type="alphaUcPeriod"/>
            </a:pP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</a:rPr>
              <a:t>l</a:t>
            </a:r>
            <a:r>
              <a:rPr lang="en-US" sz="28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ess than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</a:rPr>
              <a:t>f</a:t>
            </a:r>
            <a:r>
              <a:rPr lang="en-US" sz="2800" b="1" baseline="-25000" dirty="0" err="1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</a:rPr>
              <a:t>.</a:t>
            </a:r>
          </a:p>
          <a:p>
            <a:pPr marL="457200" indent="-457200" algn="l">
              <a:buFontTx/>
              <a:buAutoNum type="alphaUcPeriod"/>
            </a:pP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lang="en-US" sz="28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quals to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</a:rPr>
              <a:t>f</a:t>
            </a:r>
            <a:r>
              <a:rPr lang="en-US" sz="2800" b="1" baseline="-25000" dirty="0" err="1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</a:rPr>
              <a:t>.</a:t>
            </a:r>
          </a:p>
          <a:p>
            <a:pPr marL="457200" indent="-457200"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924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228600" y="171450"/>
            <a:ext cx="1295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smtClean="0">
                <a:latin typeface="Times" charset="0"/>
              </a:rPr>
              <a:t>Q12.1</a:t>
            </a:r>
            <a:endParaRPr lang="en-US" dirty="0">
              <a:latin typeface="Times" charset="0"/>
            </a:endParaRPr>
          </a:p>
        </p:txBody>
      </p:sp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1287463" y="3979863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62000" y="744006"/>
            <a:ext cx="8153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atin typeface="Times New Roman"/>
                <a:cs typeface="Times New Roman"/>
              </a:rPr>
              <a:t>When a light source is stationary with respect to an observer. The observer detects the light frequency to be </a:t>
            </a:r>
            <a:r>
              <a:rPr lang="en-US" dirty="0" err="1" smtClean="0">
                <a:latin typeface="Times New Roman"/>
                <a:cs typeface="Times New Roman"/>
              </a:rPr>
              <a:t>f</a:t>
            </a:r>
            <a:r>
              <a:rPr lang="en-US" baseline="-25000" dirty="0" err="1" smtClean="0">
                <a:latin typeface="Times New Roman"/>
                <a:cs typeface="Times New Roman"/>
              </a:rPr>
              <a:t>o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pPr algn="l"/>
            <a:endParaRPr lang="en-US" dirty="0" smtClean="0">
              <a:latin typeface="Times New Roman"/>
              <a:cs typeface="Times New Roman"/>
            </a:endParaRPr>
          </a:p>
          <a:p>
            <a:pPr algn="l"/>
            <a:r>
              <a:rPr lang="en-US" dirty="0" smtClean="0">
                <a:latin typeface="Times New Roman"/>
                <a:cs typeface="Times New Roman"/>
              </a:rPr>
              <a:t>When the light source moves toward the observer, the observer detects a frequency that is </a:t>
            </a:r>
          </a:p>
          <a:p>
            <a:pPr algn="l"/>
            <a:endParaRPr lang="en-US" sz="2800" b="1" dirty="0">
              <a:solidFill>
                <a:srgbClr val="0000FF"/>
              </a:solidFill>
            </a:endParaRPr>
          </a:p>
          <a:p>
            <a:pPr marL="457200" indent="-457200" algn="l">
              <a:buAutoNum type="alphaUcPeriod"/>
            </a:pPr>
            <a:r>
              <a:rPr lang="en-US" sz="28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greater than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</a:rPr>
              <a:t>f</a:t>
            </a:r>
            <a:r>
              <a:rPr lang="en-US" sz="2800" b="1" baseline="-25000" dirty="0" err="1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</a:rPr>
              <a:t>.</a:t>
            </a:r>
          </a:p>
          <a:p>
            <a:pPr marL="457200" indent="-457200" algn="l">
              <a:buFontTx/>
              <a:buAutoNum type="alphaUcPeriod"/>
            </a:pP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</a:rPr>
              <a:t>l</a:t>
            </a:r>
            <a:r>
              <a:rPr lang="en-US" sz="28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ess than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</a:rPr>
              <a:t>f</a:t>
            </a:r>
            <a:r>
              <a:rPr lang="en-US" sz="2800" b="1" baseline="-25000" dirty="0" err="1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</a:rPr>
              <a:t>.</a:t>
            </a:r>
          </a:p>
          <a:p>
            <a:pPr marL="457200" indent="-457200" algn="l">
              <a:buFontTx/>
              <a:buAutoNum type="alphaUcPeriod"/>
            </a:pP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lang="en-US" sz="28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quals to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</a:rPr>
              <a:t>f</a:t>
            </a:r>
            <a:r>
              <a:rPr lang="en-US" sz="2800" b="1" baseline="-25000" dirty="0" err="1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</a:rPr>
              <a:t>.</a:t>
            </a:r>
          </a:p>
          <a:p>
            <a:pPr marL="457200" indent="-457200">
              <a:buAutoNum type="alphaUcPeriod"/>
            </a:pPr>
            <a:endParaRPr lang="en-US" dirty="0"/>
          </a:p>
        </p:txBody>
      </p:sp>
      <p:sp>
        <p:nvSpPr>
          <p:cNvPr id="5" name="Striped Right Arrow 4"/>
          <p:cNvSpPr/>
          <p:nvPr/>
        </p:nvSpPr>
        <p:spPr bwMode="auto">
          <a:xfrm>
            <a:off x="279400" y="3048000"/>
            <a:ext cx="447675" cy="533400"/>
          </a:xfrm>
          <a:prstGeom prst="stripedRightArrow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349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78167" y="3119735"/>
            <a:ext cx="1846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/>
              <a:t>A blue shift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69539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Text Box 2"/>
          <p:cNvSpPr txBox="1">
            <a:spLocks noChangeArrowheads="1"/>
          </p:cNvSpPr>
          <p:nvPr/>
        </p:nvSpPr>
        <p:spPr bwMode="auto">
          <a:xfrm>
            <a:off x="423256" y="609600"/>
            <a:ext cx="868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dirty="0">
                <a:latin typeface="Times New Roman"/>
                <a:cs typeface="Times New Roman"/>
              </a:rPr>
              <a:t>According to the relativistic expression for momentum, if the speed of an object is doubled, the magnitude of its momentum</a:t>
            </a:r>
          </a:p>
        </p:txBody>
      </p:sp>
      <p:sp>
        <p:nvSpPr>
          <p:cNvPr id="488451" name="Text Box 3"/>
          <p:cNvSpPr txBox="1">
            <a:spLocks noChangeArrowheads="1"/>
          </p:cNvSpPr>
          <p:nvPr/>
        </p:nvSpPr>
        <p:spPr bwMode="auto">
          <a:xfrm>
            <a:off x="76200" y="76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smtClean="0">
                <a:cs typeface="+mn-cs"/>
              </a:rPr>
              <a:t>Q12.2</a:t>
            </a:r>
            <a:endParaRPr lang="en-US" dirty="0">
              <a:cs typeface="+mn-cs"/>
            </a:endParaRPr>
          </a:p>
        </p:txBody>
      </p:sp>
      <p:sp>
        <p:nvSpPr>
          <p:cNvPr id="488452" name="Text Box 4"/>
          <p:cNvSpPr txBox="1">
            <a:spLocks noChangeArrowheads="1"/>
          </p:cNvSpPr>
          <p:nvPr/>
        </p:nvSpPr>
        <p:spPr bwMode="auto">
          <a:xfrm>
            <a:off x="1066800" y="1752600"/>
            <a:ext cx="7080250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800" dirty="0">
                <a:solidFill>
                  <a:srgbClr val="0000FF"/>
                </a:solidFill>
                <a:latin typeface="Times New Roman"/>
                <a:cs typeface="Times New Roman"/>
              </a:rPr>
              <a:t>A. increases by a factor greater than 2. 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2800" dirty="0">
                <a:solidFill>
                  <a:srgbClr val="0000FF"/>
                </a:solidFill>
                <a:latin typeface="Times New Roman"/>
                <a:cs typeface="Times New Roman"/>
              </a:rPr>
              <a:t>B. increases by a factor of 2.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2800" dirty="0">
                <a:solidFill>
                  <a:srgbClr val="0000FF"/>
                </a:solidFill>
                <a:latin typeface="Times New Roman"/>
                <a:cs typeface="Times New Roman"/>
              </a:rPr>
              <a:t>C. increases by a factor greater than 1 but less than 2. 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2800" dirty="0">
                <a:solidFill>
                  <a:srgbClr val="0000FF"/>
                </a:solidFill>
                <a:latin typeface="Times New Roman"/>
                <a:cs typeface="Times New Roman"/>
              </a:rPr>
              <a:t>D. depends on the value of the initial speed.</a:t>
            </a:r>
            <a:endParaRPr lang="en-US" sz="28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00125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Text Box 2"/>
          <p:cNvSpPr txBox="1">
            <a:spLocks noChangeArrowheads="1"/>
          </p:cNvSpPr>
          <p:nvPr/>
        </p:nvSpPr>
        <p:spPr bwMode="auto">
          <a:xfrm>
            <a:off x="423256" y="609600"/>
            <a:ext cx="868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dirty="0">
                <a:latin typeface="Times New Roman"/>
                <a:cs typeface="Times New Roman"/>
              </a:rPr>
              <a:t>According to the relativistic expression for momentum, if the speed of an object is doubled, the magnitude of its momentum</a:t>
            </a:r>
          </a:p>
        </p:txBody>
      </p:sp>
      <p:sp>
        <p:nvSpPr>
          <p:cNvPr id="488451" name="Text Box 3"/>
          <p:cNvSpPr txBox="1">
            <a:spLocks noChangeArrowheads="1"/>
          </p:cNvSpPr>
          <p:nvPr/>
        </p:nvSpPr>
        <p:spPr bwMode="auto">
          <a:xfrm>
            <a:off x="76200" y="76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smtClean="0">
                <a:cs typeface="+mn-cs"/>
              </a:rPr>
              <a:t>Q12.2</a:t>
            </a:r>
            <a:endParaRPr lang="en-US" dirty="0">
              <a:cs typeface="+mn-cs"/>
            </a:endParaRPr>
          </a:p>
        </p:txBody>
      </p:sp>
      <p:sp>
        <p:nvSpPr>
          <p:cNvPr id="488452" name="Text Box 4"/>
          <p:cNvSpPr txBox="1">
            <a:spLocks noChangeArrowheads="1"/>
          </p:cNvSpPr>
          <p:nvPr/>
        </p:nvSpPr>
        <p:spPr bwMode="auto">
          <a:xfrm>
            <a:off x="1066800" y="1752600"/>
            <a:ext cx="7080250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800" dirty="0">
                <a:solidFill>
                  <a:srgbClr val="0000FF"/>
                </a:solidFill>
                <a:latin typeface="Times New Roman"/>
                <a:cs typeface="Times New Roman"/>
              </a:rPr>
              <a:t>A. increases by a factor greater than 2. 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2800" dirty="0">
                <a:solidFill>
                  <a:srgbClr val="0000FF"/>
                </a:solidFill>
                <a:latin typeface="Times New Roman"/>
                <a:cs typeface="Times New Roman"/>
              </a:rPr>
              <a:t>B. increases by a factor of 2.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2800" dirty="0">
                <a:solidFill>
                  <a:srgbClr val="0000FF"/>
                </a:solidFill>
                <a:latin typeface="Times New Roman"/>
                <a:cs typeface="Times New Roman"/>
              </a:rPr>
              <a:t>C. increases by a factor greater than 1 but less than 2. 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2800" dirty="0">
                <a:solidFill>
                  <a:srgbClr val="0000FF"/>
                </a:solidFill>
                <a:latin typeface="Times New Roman"/>
                <a:cs typeface="Times New Roman"/>
              </a:rPr>
              <a:t>D. depends on the value of the initial speed.</a:t>
            </a:r>
            <a:endParaRPr lang="en-US" sz="28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5" name="Striped Right Arrow 4"/>
          <p:cNvSpPr/>
          <p:nvPr/>
        </p:nvSpPr>
        <p:spPr bwMode="auto">
          <a:xfrm>
            <a:off x="502845" y="1752600"/>
            <a:ext cx="447675" cy="533400"/>
          </a:xfrm>
          <a:prstGeom prst="stripedRightArrow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349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5029200"/>
            <a:ext cx="1882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b="1" dirty="0" smtClean="0">
                <a:latin typeface="Times New Roman"/>
                <a:cs typeface="Times New Roman"/>
              </a:rPr>
              <a:t>p = </a:t>
            </a:r>
            <a:r>
              <a:rPr lang="en-US" sz="3600" b="1" dirty="0" err="1" smtClean="0">
                <a:latin typeface="Times New Roman"/>
                <a:cs typeface="Times New Roman"/>
              </a:rPr>
              <a:t>γ</a:t>
            </a:r>
            <a:r>
              <a:rPr lang="en-US" sz="3600" b="1" dirty="0" smtClean="0">
                <a:latin typeface="Times New Roman"/>
                <a:cs typeface="Times New Roman"/>
              </a:rPr>
              <a:t> mv</a:t>
            </a:r>
            <a:endParaRPr lang="en-US" sz="36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42711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228600" y="171450"/>
            <a:ext cx="1295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smtClean="0">
                <a:latin typeface="Times" charset="0"/>
              </a:rPr>
              <a:t>Q12.3</a:t>
            </a:r>
            <a:endParaRPr lang="en-US" dirty="0">
              <a:latin typeface="Times" charset="0"/>
            </a:endParaRPr>
          </a:p>
        </p:txBody>
      </p:sp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1287463" y="3979863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62000" y="744006"/>
            <a:ext cx="8153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>
                <a:latin typeface="Times New Roman"/>
                <a:cs typeface="Times New Roman"/>
              </a:rPr>
              <a:t>Compare the formula for the Doppler effect for electromagnetic waves when the source moves toward the observer vs. when the observer moves to the source.  </a:t>
            </a:r>
          </a:p>
          <a:p>
            <a:pPr algn="l"/>
            <a:endParaRPr lang="en-US" sz="2800" dirty="0">
              <a:latin typeface="Times New Roman"/>
              <a:cs typeface="Times New Roman"/>
            </a:endParaRPr>
          </a:p>
          <a:p>
            <a:pPr marL="457200" indent="-457200" algn="l">
              <a:buAutoNum type="alphaUcPeriod"/>
            </a:pPr>
            <a:r>
              <a:rPr lang="en-US"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The two formulae are the same.</a:t>
            </a:r>
          </a:p>
          <a:p>
            <a:pPr marL="457200" indent="-457200" algn="l">
              <a:buAutoNum type="alphaUcPeriod"/>
            </a:pPr>
            <a:r>
              <a:rPr lang="en-US"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The first case gives a higher frequency than the second case.</a:t>
            </a:r>
          </a:p>
          <a:p>
            <a:pPr marL="457200" indent="-457200" algn="l">
              <a:buFontTx/>
              <a:buAutoNum type="alphaUcPeriod"/>
            </a:pPr>
            <a:r>
              <a:rPr lang="en-US" sz="2800" dirty="0">
                <a:solidFill>
                  <a:srgbClr val="0000FF"/>
                </a:solidFill>
                <a:latin typeface="Times New Roman"/>
                <a:cs typeface="Times New Roman"/>
              </a:rPr>
              <a:t>The first case gives a </a:t>
            </a:r>
            <a:r>
              <a:rPr lang="en-US"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lower </a:t>
            </a:r>
            <a:r>
              <a:rPr lang="en-US" sz="2800" dirty="0">
                <a:solidFill>
                  <a:srgbClr val="0000FF"/>
                </a:solidFill>
                <a:latin typeface="Times New Roman"/>
                <a:cs typeface="Times New Roman"/>
              </a:rPr>
              <a:t>frequency than the second case</a:t>
            </a:r>
            <a:r>
              <a:rPr lang="en-US"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06519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228600" y="171450"/>
            <a:ext cx="1295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smtClean="0">
                <a:latin typeface="Times" charset="0"/>
              </a:rPr>
              <a:t>Q12.3</a:t>
            </a:r>
            <a:endParaRPr lang="en-US" dirty="0">
              <a:latin typeface="Times" charset="0"/>
            </a:endParaRPr>
          </a:p>
        </p:txBody>
      </p:sp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1287463" y="3979863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62000" y="744006"/>
            <a:ext cx="8153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>
                <a:latin typeface="Times New Roman"/>
                <a:cs typeface="Times New Roman"/>
              </a:rPr>
              <a:t>Compare the formula for the Doppler effect for electromagnetic waves when the source moves toward the observer vs. when the observer moves to the source.  </a:t>
            </a:r>
          </a:p>
          <a:p>
            <a:pPr algn="l"/>
            <a:endParaRPr lang="en-US" sz="2800" dirty="0">
              <a:latin typeface="Times New Roman"/>
              <a:cs typeface="Times New Roman"/>
            </a:endParaRPr>
          </a:p>
          <a:p>
            <a:pPr marL="457200" indent="-457200" algn="l">
              <a:buAutoNum type="alphaUcPeriod"/>
            </a:pPr>
            <a:r>
              <a:rPr lang="en-US"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The two formulae are the same.</a:t>
            </a:r>
          </a:p>
          <a:p>
            <a:pPr marL="457200" indent="-457200" algn="l">
              <a:buAutoNum type="alphaUcPeriod"/>
            </a:pPr>
            <a:r>
              <a:rPr lang="en-US"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The first case gives a higher frequency than the second case.</a:t>
            </a:r>
          </a:p>
          <a:p>
            <a:pPr marL="457200" indent="-457200" algn="l">
              <a:buFontTx/>
              <a:buAutoNum type="alphaUcPeriod"/>
            </a:pPr>
            <a:r>
              <a:rPr lang="en-US" sz="2800" dirty="0">
                <a:solidFill>
                  <a:srgbClr val="0000FF"/>
                </a:solidFill>
                <a:latin typeface="Times New Roman"/>
                <a:cs typeface="Times New Roman"/>
              </a:rPr>
              <a:t>The first case gives a </a:t>
            </a:r>
            <a:r>
              <a:rPr lang="en-US"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lower </a:t>
            </a:r>
            <a:r>
              <a:rPr lang="en-US" sz="2800" dirty="0">
                <a:solidFill>
                  <a:srgbClr val="0000FF"/>
                </a:solidFill>
                <a:latin typeface="Times New Roman"/>
                <a:cs typeface="Times New Roman"/>
              </a:rPr>
              <a:t>frequency than the second case</a:t>
            </a:r>
            <a:r>
              <a:rPr lang="en-US"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5" name="Striped Right Arrow 4"/>
          <p:cNvSpPr/>
          <p:nvPr/>
        </p:nvSpPr>
        <p:spPr bwMode="auto">
          <a:xfrm>
            <a:off x="279400" y="2438400"/>
            <a:ext cx="447675" cy="533400"/>
          </a:xfrm>
          <a:prstGeom prst="stripedRightArrow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349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880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15938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Relativistic Force </a:t>
            </a:r>
            <a:r>
              <a:rPr lang="en-US" dirty="0" smtClean="0">
                <a:solidFill>
                  <a:schemeClr val="tx1"/>
                </a:solidFill>
                <a:cs typeface="+mj-cs"/>
              </a:rPr>
              <a:t>(on our way to E=mc</a:t>
            </a:r>
            <a:r>
              <a:rPr lang="en-US" baseline="30000" dirty="0" smtClean="0">
                <a:solidFill>
                  <a:schemeClr val="tx1"/>
                </a:solidFill>
                <a:cs typeface="+mj-cs"/>
              </a:rPr>
              <a:t>2</a:t>
            </a:r>
            <a:r>
              <a:rPr lang="en-US" dirty="0" smtClean="0">
                <a:solidFill>
                  <a:schemeClr val="tx1"/>
                </a:solidFill>
                <a:cs typeface="+mj-cs"/>
              </a:rPr>
              <a:t>)</a:t>
            </a:r>
            <a:endParaRPr lang="en-US" sz="2800" dirty="0">
              <a:solidFill>
                <a:schemeClr val="tx1"/>
              </a:solidFill>
              <a:cs typeface="+mj-c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990600" y="838200"/>
          <a:ext cx="3714750" cy="225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2" name="Equation" r:id="rId4" imgW="1471680" imgH="886680" progId="">
                  <p:embed/>
                </p:oleObj>
              </mc:Choice>
              <mc:Fallback>
                <p:oleObj name="Equation" r:id="rId4" imgW="1471680" imgH="8866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838200"/>
                        <a:ext cx="3714750" cy="225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257800" y="990600"/>
            <a:ext cx="3733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/>
              <a:t>If v is along the  x-axis and acceleration is constant, then can obtain a simple form for F.</a:t>
            </a:r>
          </a:p>
          <a:p>
            <a:pPr algn="l"/>
            <a:endParaRPr lang="en-US" altLang="en-US"/>
          </a:p>
          <a:p>
            <a:pPr algn="l"/>
            <a:r>
              <a:rPr lang="en-US" altLang="en-US"/>
              <a:t>Use d/dx(x</a:t>
            </a:r>
            <a:r>
              <a:rPr lang="en-US" altLang="en-US" baseline="30000"/>
              <a:t>n</a:t>
            </a:r>
            <a:r>
              <a:rPr lang="en-US" altLang="en-US"/>
              <a:t>)=nx</a:t>
            </a:r>
            <a:r>
              <a:rPr lang="en-US" altLang="en-US" baseline="30000"/>
              <a:t>n-1</a:t>
            </a:r>
            <a:endParaRPr lang="en-US" alt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143000" y="4267200"/>
          <a:ext cx="2286000" cy="149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3" name="Equation" r:id="rId6" imgW="905040" imgH="585000" progId="">
                  <p:embed/>
                </p:oleObj>
              </mc:Choice>
              <mc:Fallback>
                <p:oleObj name="Equation" r:id="rId6" imgW="905040" imgH="585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267200"/>
                        <a:ext cx="2286000" cy="1492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572000" y="4267200"/>
          <a:ext cx="3905250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4" name="Equation" r:id="rId8" imgW="1554120" imgH="621360" progId="">
                  <p:embed/>
                </p:oleObj>
              </mc:Choice>
              <mc:Fallback>
                <p:oleObj name="Equation" r:id="rId8" imgW="1554120" imgH="621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267200"/>
                        <a:ext cx="3905250" cy="158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22"/>
          <p:cNvSpPr txBox="1">
            <a:spLocks/>
          </p:cNvSpPr>
          <p:nvPr/>
        </p:nvSpPr>
        <p:spPr bwMode="auto">
          <a:xfrm>
            <a:off x="8401050" y="6477000"/>
            <a:ext cx="74295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0A9A7C74-D915-46E7-BD3D-3A2BA704E77E}" type="slidenum">
              <a:rPr lang="en-US" altLang="en-US" sz="2000" b="1" smtClean="0">
                <a:solidFill>
                  <a:srgbClr val="000000"/>
                </a:solidFill>
              </a:rPr>
              <a:pPr/>
              <a:t>19</a:t>
            </a:fld>
            <a:endParaRPr lang="en-US" altLang="en-US" sz="2000" b="1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33528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Need to use the product rule for differentiation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524000"/>
            <a:ext cx="5080000" cy="3850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524000"/>
            <a:ext cx="2794000" cy="3581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5313740"/>
            <a:ext cx="5562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Born in Salzburg, Austria</a:t>
            </a:r>
          </a:p>
          <a:p>
            <a:pPr algn="l"/>
            <a:r>
              <a:rPr lang="en-US" dirty="0" smtClean="0"/>
              <a:t>Discovered important astrophysical principle that bears his name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828800" y="60960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Can anyone here read German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768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15938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cs typeface="+mj-cs"/>
              </a:rPr>
              <a:t>Relativistic Force </a:t>
            </a:r>
            <a:r>
              <a:rPr lang="en-US" dirty="0" smtClean="0">
                <a:solidFill>
                  <a:schemeClr val="tx1"/>
                </a:solidFill>
                <a:latin typeface="Times New Roman" charset="0"/>
                <a:cs typeface="+mj-cs"/>
              </a:rPr>
              <a:t>(on our way to E=mc</a:t>
            </a:r>
            <a:r>
              <a:rPr lang="en-US" baseline="30000" dirty="0" smtClean="0">
                <a:solidFill>
                  <a:schemeClr val="tx1"/>
                </a:solidFill>
                <a:latin typeface="Times New Roman" charset="0"/>
                <a:cs typeface="+mj-cs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Times New Roman" charset="0"/>
                <a:cs typeface="+mj-cs"/>
              </a:rPr>
              <a:t>)</a:t>
            </a:r>
            <a:endParaRPr lang="en-US" sz="2800" dirty="0">
              <a:solidFill>
                <a:schemeClr val="tx1"/>
              </a:solidFill>
              <a:latin typeface="Times New Roman" charset="0"/>
              <a:cs typeface="+mj-c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990600" y="838200"/>
          <a:ext cx="3714750" cy="225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5" name="Equation" r:id="rId4" imgW="1485900" imgH="901700" progId="Equation.DSMT4">
                  <p:embed/>
                </p:oleObj>
              </mc:Choice>
              <mc:Fallback>
                <p:oleObj name="Equation" r:id="rId4" imgW="1485900" imgH="901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838200"/>
                        <a:ext cx="3714750" cy="225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257800" y="990600"/>
            <a:ext cx="3733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/>
              <a:t>If v is along the  x-axis and acceleration is constant, then can obtain a simple form for F.</a:t>
            </a:r>
          </a:p>
          <a:p>
            <a:pPr algn="l"/>
            <a:endParaRPr lang="en-US"/>
          </a:p>
          <a:p>
            <a:pPr algn="l"/>
            <a:r>
              <a:rPr lang="en-US"/>
              <a:t>Use d/dx(x</a:t>
            </a:r>
            <a:r>
              <a:rPr lang="en-US" baseline="30000"/>
              <a:t>n</a:t>
            </a:r>
            <a:r>
              <a:rPr lang="en-US"/>
              <a:t>)=nx</a:t>
            </a:r>
            <a:r>
              <a:rPr lang="en-US" baseline="30000"/>
              <a:t>n-1</a:t>
            </a:r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143000" y="4267200"/>
          <a:ext cx="2286000" cy="149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6" name="Equation" r:id="rId6" imgW="914400" imgH="596900" progId="Equation.DSMT4">
                  <p:embed/>
                </p:oleObj>
              </mc:Choice>
              <mc:Fallback>
                <p:oleObj name="Equation" r:id="rId6" imgW="914400" imgH="5969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267200"/>
                        <a:ext cx="2286000" cy="149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572000" y="4267200"/>
          <a:ext cx="3905250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7" name="Equation" r:id="rId8" imgW="1562100" imgH="635000" progId="Equation.DSMT4">
                  <p:embed/>
                </p:oleObj>
              </mc:Choice>
              <mc:Fallback>
                <p:oleObj name="Equation" r:id="rId8" imgW="1562100" imgH="635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267200"/>
                        <a:ext cx="3905250" cy="158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15938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cs typeface="+mj-cs"/>
              </a:rPr>
              <a:t>Relativistic Work </a:t>
            </a:r>
            <a:r>
              <a:rPr lang="en-US" dirty="0" smtClean="0">
                <a:solidFill>
                  <a:schemeClr val="tx1"/>
                </a:solidFill>
                <a:latin typeface="Times New Roman" charset="0"/>
                <a:cs typeface="+mj-cs"/>
              </a:rPr>
              <a:t>(on our way to E=mc</a:t>
            </a:r>
            <a:r>
              <a:rPr lang="en-US" baseline="30000" dirty="0" smtClean="0">
                <a:solidFill>
                  <a:schemeClr val="tx1"/>
                </a:solidFill>
                <a:latin typeface="Times New Roman" charset="0"/>
                <a:cs typeface="+mj-cs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Times New Roman" charset="0"/>
                <a:cs typeface="+mj-cs"/>
              </a:rPr>
              <a:t>)</a:t>
            </a:r>
            <a:endParaRPr lang="en-US" sz="2800" dirty="0">
              <a:solidFill>
                <a:schemeClr val="tx1"/>
              </a:solidFill>
              <a:latin typeface="Times New Roman" charset="0"/>
              <a:cs typeface="+mj-cs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28600" y="838200"/>
          <a:ext cx="3905250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5" name="Equation" r:id="rId4" imgW="1562100" imgH="635000" progId="Equation.DSMT4">
                  <p:embed/>
                </p:oleObj>
              </mc:Choice>
              <mc:Fallback>
                <p:oleObj name="Equation" r:id="rId4" imgW="1562100" imgH="635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838200"/>
                        <a:ext cx="3905250" cy="158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732338" y="1066800"/>
          <a:ext cx="444500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6" name="Equation" r:id="rId6" imgW="1778000" imgH="393700" progId="Equation.DSMT4">
                  <p:embed/>
                </p:oleObj>
              </mc:Choice>
              <mc:Fallback>
                <p:oleObj name="Equation" r:id="rId6" imgW="1778000" imgH="3937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2338" y="1066800"/>
                        <a:ext cx="4445000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181600" y="2819400"/>
            <a:ext cx="3962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dirty="0"/>
              <a:t>C</a:t>
            </a:r>
            <a:r>
              <a:rPr lang="en-US" dirty="0" smtClean="0"/>
              <a:t>hange variables, </a:t>
            </a:r>
            <a:r>
              <a:rPr lang="en-US" dirty="0"/>
              <a:t>let  </a:t>
            </a:r>
            <a:endParaRPr lang="en-US" dirty="0" smtClean="0"/>
          </a:p>
          <a:p>
            <a:pPr algn="l"/>
            <a:r>
              <a:rPr lang="en-US" dirty="0" smtClean="0"/>
              <a:t>s</a:t>
            </a:r>
            <a:r>
              <a:rPr lang="en-US" dirty="0"/>
              <a:t>=1-v</a:t>
            </a:r>
            <a:r>
              <a:rPr lang="en-US" baseline="30000" dirty="0"/>
              <a:t>2</a:t>
            </a:r>
            <a:r>
              <a:rPr lang="en-US" dirty="0"/>
              <a:t>/c</a:t>
            </a:r>
            <a:r>
              <a:rPr lang="en-US" baseline="30000" dirty="0"/>
              <a:t>2</a:t>
            </a:r>
            <a:r>
              <a:rPr lang="en-US" dirty="0"/>
              <a:t>, ds=-2v/c</a:t>
            </a:r>
            <a:r>
              <a:rPr lang="en-US" baseline="30000" dirty="0"/>
              <a:t>2</a:t>
            </a:r>
            <a:r>
              <a:rPr lang="en-US" dirty="0"/>
              <a:t> dv.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Int</a:t>
            </a:r>
            <a:r>
              <a:rPr lang="en-US" dirty="0" smtClean="0"/>
              <a:t> (</a:t>
            </a:r>
            <a:r>
              <a:rPr lang="en-US" dirty="0" err="1"/>
              <a:t>x</a:t>
            </a:r>
            <a:r>
              <a:rPr lang="en-US" baseline="30000" dirty="0" err="1"/>
              <a:t>n</a:t>
            </a:r>
            <a:r>
              <a:rPr lang="en-US" dirty="0"/>
              <a:t>) dx=x</a:t>
            </a:r>
            <a:r>
              <a:rPr lang="en-US" baseline="30000" dirty="0"/>
              <a:t>n+1</a:t>
            </a:r>
            <a:r>
              <a:rPr lang="en-US" dirty="0"/>
              <a:t>/(n+1). </a:t>
            </a:r>
          </a:p>
          <a:p>
            <a:pPr algn="l"/>
            <a:r>
              <a:rPr lang="en-US" dirty="0"/>
              <a:t>Go from rest to v.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143000" y="4800600"/>
          <a:ext cx="4984750" cy="168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7" name="Equation" r:id="rId8" imgW="1993900" imgH="673100" progId="Equation.DSMT4">
                  <p:embed/>
                </p:oleObj>
              </mc:Choice>
              <mc:Fallback>
                <p:oleObj name="Equation" r:id="rId8" imgW="1993900" imgH="6731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800600"/>
                        <a:ext cx="4984750" cy="168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38200" y="4572000"/>
            <a:ext cx="5715000" cy="1981200"/>
          </a:xfrm>
          <a:prstGeom prst="rect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105400" y="19812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i="1" dirty="0" smtClean="0"/>
              <a:t>How do we do this integral ?</a:t>
            </a:r>
            <a:endParaRPr lang="en-US" i="1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566976"/>
              </p:ext>
            </p:extLst>
          </p:nvPr>
        </p:nvGraphicFramePr>
        <p:xfrm>
          <a:off x="533400" y="2438400"/>
          <a:ext cx="3841750" cy="196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8" name="Equation" r:id="rId10" imgW="1536700" imgH="635000" progId="Equation.DSMT4">
                  <p:embed/>
                </p:oleObj>
              </mc:Choice>
              <mc:Fallback>
                <p:oleObj name="Equation" r:id="rId10" imgW="1536700" imgH="63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438400"/>
                        <a:ext cx="3841750" cy="196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15938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cs typeface="+mj-cs"/>
              </a:rPr>
              <a:t>Relativistic Work </a:t>
            </a:r>
            <a:r>
              <a:rPr lang="en-US" dirty="0" smtClean="0">
                <a:solidFill>
                  <a:schemeClr val="tx1"/>
                </a:solidFill>
                <a:latin typeface="Times New Roman" charset="0"/>
                <a:cs typeface="+mj-cs"/>
              </a:rPr>
              <a:t>(on our way to “E=mc</a:t>
            </a:r>
            <a:r>
              <a:rPr lang="en-US" baseline="30000" dirty="0" smtClean="0">
                <a:solidFill>
                  <a:schemeClr val="tx1"/>
                </a:solidFill>
                <a:latin typeface="Times New Roman" charset="0"/>
                <a:cs typeface="+mj-cs"/>
              </a:rPr>
              <a:t>2”</a:t>
            </a:r>
            <a:r>
              <a:rPr lang="en-US" dirty="0" smtClean="0">
                <a:solidFill>
                  <a:schemeClr val="tx1"/>
                </a:solidFill>
                <a:latin typeface="Times New Roman" charset="0"/>
                <a:cs typeface="+mj-cs"/>
              </a:rPr>
              <a:t>)</a:t>
            </a:r>
            <a:endParaRPr lang="en-US" sz="2800" dirty="0">
              <a:solidFill>
                <a:schemeClr val="tx1"/>
              </a:solidFill>
              <a:latin typeface="Times New Roman" charset="0"/>
              <a:cs typeface="+mj-cs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219200" y="914400"/>
          <a:ext cx="4984750" cy="168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3" name="Equation" r:id="rId4" imgW="1993900" imgH="673100" progId="Equation.DSMT4">
                  <p:embed/>
                </p:oleObj>
              </mc:Choice>
              <mc:Fallback>
                <p:oleObj name="Equation" r:id="rId4" imgW="1993900" imgH="6731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914400"/>
                        <a:ext cx="4984750" cy="168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066800" y="2514600"/>
          <a:ext cx="5111750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4" name="Equation" r:id="rId6" imgW="2044700" imgH="660400" progId="Equation.DSMT4">
                  <p:embed/>
                </p:oleObj>
              </mc:Choice>
              <mc:Fallback>
                <p:oleObj name="Equation" r:id="rId6" imgW="2044700" imgH="6604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514600"/>
                        <a:ext cx="5111750" cy="165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TextBox 1"/>
          <p:cNvSpPr txBox="1">
            <a:spLocks noChangeArrowheads="1"/>
          </p:cNvSpPr>
          <p:nvPr/>
        </p:nvSpPr>
        <p:spPr bwMode="auto">
          <a:xfrm>
            <a:off x="7010400" y="990600"/>
            <a:ext cx="1600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/>
              <a:t>K= Kinetic Energy.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295400" y="4191000"/>
          <a:ext cx="41592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5" name="Equation" r:id="rId8" imgW="1663700" imgH="228600" progId="Equation.DSMT4">
                  <p:embed/>
                </p:oleObj>
              </mc:Choice>
              <mc:Fallback>
                <p:oleObj name="Equation" r:id="rId8" imgW="1663700" imgH="228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191000"/>
                        <a:ext cx="41592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7200" y="5105400"/>
            <a:ext cx="853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3200" i="1">
                <a:latin typeface="Times New Roman" charset="0"/>
                <a:cs typeface="Times New Roman" charset="0"/>
              </a:rPr>
              <a:t>Here  </a:t>
            </a:r>
            <a:r>
              <a:rPr lang="en-US" sz="3200" i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E= γmc</a:t>
            </a:r>
            <a:r>
              <a:rPr lang="en-US" sz="3200" i="1" baseline="300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2</a:t>
            </a:r>
            <a:r>
              <a:rPr lang="en-US" sz="3200" i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3200" i="1">
                <a:latin typeface="Times New Roman" charset="0"/>
                <a:cs typeface="Times New Roman" charset="0"/>
              </a:rPr>
              <a:t>and mc</a:t>
            </a:r>
            <a:r>
              <a:rPr lang="en-US" sz="3200" i="1" baseline="30000">
                <a:latin typeface="Times New Roman" charset="0"/>
                <a:cs typeface="Times New Roman" charset="0"/>
              </a:rPr>
              <a:t>2 </a:t>
            </a:r>
            <a:r>
              <a:rPr lang="en-US" sz="3200" i="1">
                <a:latin typeface="Times New Roman" charset="0"/>
                <a:cs typeface="Times New Roman" charset="0"/>
              </a:rPr>
              <a:t>is the “rest mass energy”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219200" y="5791200"/>
            <a:ext cx="5715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/>
              <a:t>Is there an equivalent of rest mass energy in classical Newtonian physics 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15938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cs typeface="+mj-cs"/>
              </a:rPr>
              <a:t>Relativistic Kinetic Energy </a:t>
            </a:r>
            <a:r>
              <a:rPr lang="en-US" dirty="0" smtClean="0">
                <a:solidFill>
                  <a:schemeClr val="tx1"/>
                </a:solidFill>
                <a:latin typeface="Times New Roman" charset="0"/>
                <a:cs typeface="+mj-cs"/>
              </a:rPr>
              <a:t>(non-relativistic limit)</a:t>
            </a:r>
            <a:endParaRPr lang="en-US" sz="2800" dirty="0">
              <a:solidFill>
                <a:schemeClr val="tx1"/>
              </a:solidFill>
              <a:latin typeface="Times New Roman" charset="0"/>
              <a:cs typeface="+mj-cs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219200" y="914400"/>
          <a:ext cx="4984750" cy="168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0" name="Equation" r:id="rId4" imgW="1993900" imgH="673100" progId="Equation.DSMT4">
                  <p:embed/>
                </p:oleObj>
              </mc:Choice>
              <mc:Fallback>
                <p:oleObj name="Equation" r:id="rId4" imgW="1993900" imgH="673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914400"/>
                        <a:ext cx="4984750" cy="168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TextBox 1"/>
          <p:cNvSpPr txBox="1">
            <a:spLocks noChangeArrowheads="1"/>
          </p:cNvSpPr>
          <p:nvPr/>
        </p:nvSpPr>
        <p:spPr bwMode="auto">
          <a:xfrm>
            <a:off x="7010400" y="990600"/>
            <a:ext cx="1600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/>
              <a:t>K= Kinetic Energy.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266700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How can we expand this in the limit v/c&lt;&lt;1 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38800" y="2209800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i="1" dirty="0" smtClean="0"/>
              <a:t>Do you remember the binomial expansion ?</a:t>
            </a:r>
          </a:p>
          <a:p>
            <a:pPr algn="l"/>
            <a:r>
              <a:rPr lang="en-US" i="1" dirty="0" smtClean="0"/>
              <a:t>What is the expansion parameter ?</a:t>
            </a:r>
            <a:endParaRPr lang="en-US" i="1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9504565"/>
              </p:ext>
            </p:extLst>
          </p:nvPr>
        </p:nvGraphicFramePr>
        <p:xfrm>
          <a:off x="838200" y="3733800"/>
          <a:ext cx="7112000" cy="168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" name="Equation" r:id="rId6" imgW="2844800" imgH="673100" progId="Equation.DSMT4">
                  <p:embed/>
                </p:oleObj>
              </mc:Choice>
              <mc:Fallback>
                <p:oleObj name="Equation" r:id="rId6" imgW="2844800" imgH="673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733800"/>
                        <a:ext cx="7112000" cy="168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527889"/>
              </p:ext>
            </p:extLst>
          </p:nvPr>
        </p:nvGraphicFramePr>
        <p:xfrm>
          <a:off x="3657600" y="5334000"/>
          <a:ext cx="168275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" name="Equation" r:id="rId8" imgW="673100" imgH="393700" progId="Equation.DSMT4">
                  <p:embed/>
                </p:oleObj>
              </mc:Choice>
              <mc:Fallback>
                <p:oleObj name="Equation" r:id="rId8" imgW="673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334000"/>
                        <a:ext cx="1682750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19200" y="55626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So we obtain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575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03238"/>
          </a:xfrm>
        </p:spPr>
        <p:txBody>
          <a:bodyPr/>
          <a:lstStyle/>
          <a:p>
            <a:pPr>
              <a:defRPr/>
            </a:pPr>
            <a:r>
              <a:rPr lang="en-US">
                <a:latin typeface="Times New Roman" charset="0"/>
                <a:cs typeface="+mj-cs"/>
              </a:rPr>
              <a:t>Relativistic work and energy</a:t>
            </a:r>
            <a:endParaRPr lang="en-US" sz="2800">
              <a:latin typeface="Times New Roman" charset="0"/>
              <a:cs typeface="+mj-cs"/>
            </a:endParaRP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4267200" cy="5516563"/>
          </a:xfrm>
        </p:spPr>
        <p:txBody>
          <a:bodyPr/>
          <a:lstStyle/>
          <a:p>
            <a:pPr marL="341313" indent="-341313">
              <a:lnSpc>
                <a:spcPct val="90000"/>
              </a:lnSpc>
              <a:buClr>
                <a:srgbClr val="D33325"/>
              </a:buClr>
              <a:buFontTx/>
              <a:buChar char="•"/>
              <a:defRPr/>
            </a:pPr>
            <a:r>
              <a:rPr lang="en-US" sz="2400" dirty="0">
                <a:latin typeface="Times New Roman" charset="0"/>
                <a:cs typeface="+mn-cs"/>
              </a:rPr>
              <a:t>The relativistic kinetic energy is </a:t>
            </a:r>
            <a:r>
              <a:rPr lang="en-US" sz="2400" i="1" dirty="0">
                <a:latin typeface="Times New Roman" charset="0"/>
                <a:cs typeface="+mn-cs"/>
              </a:rPr>
              <a:t>K = </a:t>
            </a:r>
            <a:r>
              <a:rPr lang="en-US" sz="2400" dirty="0" smtClean="0">
                <a:latin typeface="Times New Roman" charset="0"/>
                <a:cs typeface="+mn-cs"/>
              </a:rPr>
              <a:t>(</a:t>
            </a:r>
            <a:r>
              <a:rPr lang="en-US" sz="2400" dirty="0" err="1" smtClean="0">
                <a:latin typeface="Times New Roman" charset="0"/>
                <a:cs typeface="+mn-cs"/>
              </a:rPr>
              <a:t>γ</a:t>
            </a:r>
            <a:r>
              <a:rPr lang="en-US" sz="2400" dirty="0" smtClean="0">
                <a:latin typeface="Times New Roman" charset="0"/>
                <a:cs typeface="+mn-cs"/>
              </a:rPr>
              <a:t>  </a:t>
            </a:r>
            <a:r>
              <a:rPr lang="en-US" sz="2400" dirty="0">
                <a:latin typeface="Times New Roman" charset="0"/>
                <a:cs typeface="+mn-cs"/>
              </a:rPr>
              <a:t>– 1)</a:t>
            </a:r>
            <a:r>
              <a:rPr lang="en-US" sz="2400" i="1" dirty="0">
                <a:latin typeface="Times New Roman" charset="0"/>
                <a:cs typeface="+mn-cs"/>
              </a:rPr>
              <a:t>mc</a:t>
            </a:r>
            <a:r>
              <a:rPr lang="en-US" sz="2400" baseline="30000" dirty="0">
                <a:latin typeface="Times New Roman" charset="0"/>
                <a:cs typeface="+mn-cs"/>
              </a:rPr>
              <a:t>2</a:t>
            </a:r>
            <a:r>
              <a:rPr lang="en-US" sz="2400" i="1" dirty="0">
                <a:latin typeface="Times New Roman" charset="0"/>
                <a:cs typeface="+mn-cs"/>
              </a:rPr>
              <a:t>. </a:t>
            </a:r>
            <a:r>
              <a:rPr lang="en-US" sz="2400" dirty="0">
                <a:latin typeface="Times New Roman" charset="0"/>
                <a:cs typeface="+mn-cs"/>
              </a:rPr>
              <a:t>The graph in Figure 37.21 (right) shows the kinetic energy as a function of speed. Note that the kinetic energy approaches infinity as the speed approaches the speed of light.</a:t>
            </a:r>
          </a:p>
          <a:p>
            <a:pPr marL="341313" indent="-341313">
              <a:lnSpc>
                <a:spcPct val="90000"/>
              </a:lnSpc>
              <a:buClr>
                <a:srgbClr val="D33325"/>
              </a:buClr>
              <a:buFontTx/>
              <a:buChar char="•"/>
              <a:defRPr/>
            </a:pPr>
            <a:r>
              <a:rPr lang="en-US" sz="2400" u="sng" dirty="0">
                <a:solidFill>
                  <a:srgbClr val="FF0000"/>
                </a:solidFill>
                <a:latin typeface="Times New Roman" charset="0"/>
                <a:cs typeface="+mn-cs"/>
              </a:rPr>
              <a:t>The </a:t>
            </a:r>
            <a:r>
              <a:rPr lang="en-US" sz="2400" i="1" u="sng" dirty="0">
                <a:solidFill>
                  <a:srgbClr val="FF0000"/>
                </a:solidFill>
                <a:latin typeface="Times New Roman" charset="0"/>
                <a:cs typeface="+mn-cs"/>
              </a:rPr>
              <a:t>rest energy</a:t>
            </a:r>
            <a:r>
              <a:rPr lang="en-US" sz="2400" u="sng" dirty="0">
                <a:solidFill>
                  <a:srgbClr val="FF0000"/>
                </a:solidFill>
                <a:latin typeface="Times New Roman" charset="0"/>
                <a:cs typeface="+mn-cs"/>
              </a:rPr>
              <a:t> is </a:t>
            </a:r>
            <a:r>
              <a:rPr lang="en-US" sz="2400" i="1" u="sng" dirty="0">
                <a:solidFill>
                  <a:srgbClr val="FF0000"/>
                </a:solidFill>
                <a:latin typeface="Times New Roman" charset="0"/>
                <a:cs typeface="+mn-cs"/>
              </a:rPr>
              <a:t>mc</a:t>
            </a:r>
            <a:r>
              <a:rPr lang="en-US" sz="2400" u="sng" baseline="30000" dirty="0">
                <a:solidFill>
                  <a:srgbClr val="FF0000"/>
                </a:solidFill>
                <a:latin typeface="Times New Roman" charset="0"/>
                <a:cs typeface="+mn-cs"/>
              </a:rPr>
              <a:t>2</a:t>
            </a:r>
            <a:r>
              <a:rPr lang="en-US" sz="2400" u="sng" dirty="0">
                <a:solidFill>
                  <a:srgbClr val="FF0000"/>
                </a:solidFill>
                <a:latin typeface="Times New Roman" charset="0"/>
                <a:cs typeface="+mn-cs"/>
              </a:rPr>
              <a:t>.</a:t>
            </a:r>
          </a:p>
          <a:p>
            <a:pPr marL="341313" indent="-341313">
              <a:lnSpc>
                <a:spcPct val="80000"/>
              </a:lnSpc>
              <a:buClr>
                <a:srgbClr val="D33325"/>
              </a:buClr>
              <a:buFontTx/>
              <a:buChar char="•"/>
              <a:defRPr/>
            </a:pPr>
            <a:r>
              <a:rPr lang="en-US" sz="2400" dirty="0">
                <a:latin typeface="Times New Roman" charset="0"/>
                <a:cs typeface="+mn-cs"/>
              </a:rPr>
              <a:t>The </a:t>
            </a:r>
            <a:r>
              <a:rPr lang="en-US" sz="2400" i="1" dirty="0">
                <a:latin typeface="Times New Roman" charset="0"/>
                <a:cs typeface="+mn-cs"/>
              </a:rPr>
              <a:t>total energy</a:t>
            </a:r>
            <a:r>
              <a:rPr lang="en-US" sz="2400" dirty="0">
                <a:latin typeface="Times New Roman" charset="0"/>
                <a:cs typeface="+mn-cs"/>
              </a:rPr>
              <a:t> of a particle is </a:t>
            </a:r>
            <a:r>
              <a:rPr lang="en-US" sz="2400" i="1" dirty="0">
                <a:latin typeface="Times New Roman" charset="0"/>
                <a:cs typeface="+mn-cs"/>
              </a:rPr>
              <a:t>E = K + mc</a:t>
            </a:r>
            <a:r>
              <a:rPr lang="en-US" sz="2400" baseline="30000" dirty="0">
                <a:latin typeface="Times New Roman" charset="0"/>
                <a:cs typeface="+mn-cs"/>
              </a:rPr>
              <a:t>2</a:t>
            </a:r>
            <a:r>
              <a:rPr lang="en-US" sz="2400" dirty="0">
                <a:latin typeface="Times New Roman" charset="0"/>
                <a:cs typeface="+mn-cs"/>
              </a:rPr>
              <a:t> = </a:t>
            </a:r>
            <a:r>
              <a:rPr lang="en-US" sz="2400" dirty="0" smtClean="0">
                <a:latin typeface="Times New Roman" charset="0"/>
                <a:cs typeface="+mn-cs"/>
              </a:rPr>
              <a:t>γ</a:t>
            </a:r>
            <a:r>
              <a:rPr lang="en-US" sz="2400" i="1" dirty="0" smtClean="0">
                <a:latin typeface="Times New Roman" charset="0"/>
                <a:cs typeface="+mn-cs"/>
                <a:sym typeface="Symbol" charset="0"/>
              </a:rPr>
              <a:t>mc</a:t>
            </a:r>
            <a:r>
              <a:rPr lang="en-US" sz="2400" baseline="30000" dirty="0" smtClean="0">
                <a:latin typeface="Times New Roman" charset="0"/>
                <a:cs typeface="+mn-cs"/>
                <a:sym typeface="Symbol" charset="0"/>
              </a:rPr>
              <a:t>2</a:t>
            </a:r>
            <a:r>
              <a:rPr lang="en-US" sz="2400" dirty="0">
                <a:latin typeface="Times New Roman" charset="0"/>
                <a:cs typeface="+mn-cs"/>
              </a:rPr>
              <a:t>.</a:t>
            </a:r>
          </a:p>
          <a:p>
            <a:pPr marL="341313" indent="-341313">
              <a:buClr>
                <a:srgbClr val="D33325"/>
              </a:buClr>
              <a:buFontTx/>
              <a:buChar char="•"/>
              <a:defRPr/>
            </a:pPr>
            <a:r>
              <a:rPr lang="en-US" sz="2400" dirty="0">
                <a:latin typeface="Times New Roman" charset="0"/>
                <a:cs typeface="+mn-cs"/>
              </a:rPr>
              <a:t>The total energy, rest energy, and momentum are related by </a:t>
            </a:r>
            <a:r>
              <a:rPr lang="en-US" sz="2400" i="1" dirty="0">
                <a:latin typeface="Times New Roman" charset="0"/>
                <a:cs typeface="+mn-cs"/>
              </a:rPr>
              <a:t>E</a:t>
            </a:r>
            <a:r>
              <a:rPr lang="en-US" sz="2400" baseline="30000" dirty="0">
                <a:latin typeface="Times New Roman" charset="0"/>
                <a:cs typeface="+mn-cs"/>
              </a:rPr>
              <a:t>2</a:t>
            </a:r>
            <a:r>
              <a:rPr lang="en-US" sz="2400" dirty="0">
                <a:latin typeface="Times New Roman" charset="0"/>
                <a:cs typeface="+mn-cs"/>
              </a:rPr>
              <a:t> = (</a:t>
            </a:r>
            <a:r>
              <a:rPr lang="en-US" sz="2400" i="1" dirty="0">
                <a:latin typeface="Times New Roman" charset="0"/>
                <a:cs typeface="+mn-cs"/>
              </a:rPr>
              <a:t>mc</a:t>
            </a:r>
            <a:r>
              <a:rPr lang="en-US" sz="2400" baseline="30000" dirty="0">
                <a:latin typeface="Times New Roman" charset="0"/>
                <a:cs typeface="+mn-cs"/>
              </a:rPr>
              <a:t>2</a:t>
            </a:r>
            <a:r>
              <a:rPr lang="en-US" sz="2400" dirty="0">
                <a:latin typeface="Times New Roman" charset="0"/>
                <a:cs typeface="+mn-cs"/>
              </a:rPr>
              <a:t>)</a:t>
            </a:r>
            <a:r>
              <a:rPr lang="en-US" sz="2400" baseline="30000" dirty="0">
                <a:latin typeface="Times New Roman" charset="0"/>
                <a:cs typeface="+mn-cs"/>
              </a:rPr>
              <a:t>2</a:t>
            </a:r>
            <a:r>
              <a:rPr lang="en-US" sz="2400" dirty="0">
                <a:latin typeface="Times New Roman" charset="0"/>
                <a:cs typeface="+mn-cs"/>
              </a:rPr>
              <a:t> + (</a:t>
            </a:r>
            <a:r>
              <a:rPr lang="en-US" sz="2400" i="1" dirty="0">
                <a:latin typeface="Times New Roman" charset="0"/>
                <a:cs typeface="+mn-cs"/>
              </a:rPr>
              <a:t>pc</a:t>
            </a:r>
            <a:r>
              <a:rPr lang="en-US" sz="2400" dirty="0">
                <a:latin typeface="Times New Roman" charset="0"/>
                <a:cs typeface="+mn-cs"/>
              </a:rPr>
              <a:t>)</a:t>
            </a:r>
            <a:r>
              <a:rPr lang="en-US" sz="2400" baseline="30000" dirty="0">
                <a:latin typeface="Times New Roman" charset="0"/>
                <a:cs typeface="+mn-cs"/>
              </a:rPr>
              <a:t>2</a:t>
            </a:r>
            <a:r>
              <a:rPr lang="en-US" sz="2400" dirty="0">
                <a:latin typeface="Times New Roman" charset="0"/>
                <a:cs typeface="+mn-cs"/>
              </a:rPr>
              <a:t>.</a:t>
            </a:r>
          </a:p>
        </p:txBody>
      </p:sp>
      <p:pic>
        <p:nvPicPr>
          <p:cNvPr id="11267" name="Picture 5" descr="37_21_Figur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50" y="990600"/>
            <a:ext cx="389255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8" y="0"/>
            <a:ext cx="9296400" cy="515938"/>
          </a:xfrm>
        </p:spPr>
        <p:txBody>
          <a:bodyPr/>
          <a:lstStyle/>
          <a:p>
            <a:pPr>
              <a:defRPr/>
            </a:pPr>
            <a:r>
              <a:rPr lang="en-US" i="1" dirty="0" smtClean="0">
                <a:cs typeface="+mj-cs"/>
              </a:rPr>
              <a:t>What is the Doppler </a:t>
            </a:r>
            <a:r>
              <a:rPr lang="en-US" i="1" dirty="0">
                <a:cs typeface="+mj-cs"/>
              </a:rPr>
              <a:t>effect for electromagnetic </a:t>
            </a:r>
            <a:r>
              <a:rPr lang="en-US" i="1" dirty="0" smtClean="0">
                <a:cs typeface="+mj-cs"/>
              </a:rPr>
              <a:t>waves ?</a:t>
            </a:r>
            <a:endParaRPr lang="en-US" sz="2800" i="1" dirty="0">
              <a:cs typeface="+mj-cs"/>
            </a:endParaRPr>
          </a:p>
        </p:txBody>
      </p:sp>
      <p:pic>
        <p:nvPicPr>
          <p:cNvPr id="1024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914400"/>
            <a:ext cx="5080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228600" y="2743200"/>
            <a:ext cx="1676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/>
              <a:t>Source moving towards observer</a:t>
            </a: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7162800" y="2819400"/>
            <a:ext cx="1752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/>
              <a:t>Source moving  away from observer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162800" y="2209800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/>
              <a:t>“Redshift”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2400" y="2209800"/>
            <a:ext cx="190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/>
              <a:t>“</a:t>
            </a:r>
            <a:r>
              <a:rPr lang="en-US" altLang="ja-JP"/>
              <a:t>Blueshift</a:t>
            </a:r>
            <a:r>
              <a:rPr lang="en-US" altLang="en-US"/>
              <a:t>”</a:t>
            </a:r>
          </a:p>
        </p:txBody>
      </p:sp>
      <p:sp>
        <p:nvSpPr>
          <p:cNvPr id="8" name="Slide Number Placeholder 22"/>
          <p:cNvSpPr txBox="1">
            <a:spLocks/>
          </p:cNvSpPr>
          <p:nvPr/>
        </p:nvSpPr>
        <p:spPr bwMode="auto">
          <a:xfrm>
            <a:off x="8401050" y="6477000"/>
            <a:ext cx="74295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0A9A7C74-D915-46E7-BD3D-3A2BA704E77E}" type="slidenum">
              <a:rPr lang="en-US" altLang="en-US" sz="2000" b="1" smtClean="0">
                <a:solidFill>
                  <a:srgbClr val="000000"/>
                </a:solidFill>
              </a:rPr>
              <a:pPr/>
              <a:t>3</a:t>
            </a:fld>
            <a:endParaRPr lang="en-US" altLang="en-US" sz="20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4600" y="1524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Doppler Effect in Daily Life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524000"/>
            <a:ext cx="59563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678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03238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Doppler effect for electromagnetic waves</a:t>
            </a:r>
            <a:endParaRPr lang="en-US" sz="2800">
              <a:cs typeface="+mj-cs"/>
            </a:endParaRPr>
          </a:p>
        </p:txBody>
      </p:sp>
      <p:pic>
        <p:nvPicPr>
          <p:cNvPr id="12290" name="Picture 6" descr="37_19_Fig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685800"/>
            <a:ext cx="3660775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291" name="Object 1"/>
          <p:cNvGraphicFramePr>
            <a:graphicFrameLocks noChangeAspect="1"/>
          </p:cNvGraphicFramePr>
          <p:nvPr/>
        </p:nvGraphicFramePr>
        <p:xfrm>
          <a:off x="838200" y="990600"/>
          <a:ext cx="212725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9" name="Equation" r:id="rId5" imgW="840960" imgH="420480" progId="">
                  <p:embed/>
                </p:oleObj>
              </mc:Choice>
              <mc:Fallback>
                <p:oleObj name="Equation" r:id="rId5" imgW="840960" imgH="4204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990600"/>
                        <a:ext cx="2127250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" name="TextBox 2"/>
          <p:cNvSpPr txBox="1">
            <a:spLocks noChangeArrowheads="1"/>
          </p:cNvSpPr>
          <p:nvPr/>
        </p:nvSpPr>
        <p:spPr bwMode="auto">
          <a:xfrm>
            <a:off x="457200" y="2286000"/>
            <a:ext cx="43434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/>
              <a:t>Source approaching observer, “blue shift”, u is the speed of the source relative to the observer. </a:t>
            </a:r>
            <a:r>
              <a:rPr lang="en-US" altLang="en-US" i="1"/>
              <a:t>The frequency of the source in its rest frame is f</a:t>
            </a:r>
            <a:r>
              <a:rPr lang="en-US" altLang="en-US" i="1" baseline="-25000"/>
              <a:t>0</a:t>
            </a:r>
            <a:endParaRPr lang="en-US" altLang="en-US" i="1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838200" y="4800600"/>
          <a:ext cx="212725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0" name="Equation" r:id="rId7" imgW="840960" imgH="420480" progId="">
                  <p:embed/>
                </p:oleObj>
              </mc:Choice>
              <mc:Fallback>
                <p:oleObj name="Equation" r:id="rId7" imgW="840960" imgH="4204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800600"/>
                        <a:ext cx="2127250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733800" y="4572000"/>
            <a:ext cx="4572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/>
              <a:t>Source moving away from observer, “red shift”, u is the speed of the source relative to the observer. </a:t>
            </a:r>
            <a:r>
              <a:rPr lang="en-US" altLang="en-US" i="1"/>
              <a:t>The frequency of the source in its rest frame is f</a:t>
            </a:r>
            <a:r>
              <a:rPr lang="en-US" altLang="en-US" i="1" baseline="-25000"/>
              <a:t>0</a:t>
            </a:r>
            <a:endParaRPr lang="en-US" altLang="en-US" i="1"/>
          </a:p>
        </p:txBody>
      </p:sp>
      <p:sp>
        <p:nvSpPr>
          <p:cNvPr id="12295" name="TextBox 4"/>
          <p:cNvSpPr txBox="1">
            <a:spLocks noChangeArrowheads="1"/>
          </p:cNvSpPr>
          <p:nvPr/>
        </p:nvSpPr>
        <p:spPr bwMode="auto">
          <a:xfrm>
            <a:off x="5029200" y="3276600"/>
            <a:ext cx="44878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dirty="0"/>
              <a:t>Jet being ejected from a black hole. (</a:t>
            </a:r>
            <a:r>
              <a:rPr lang="en-US" altLang="en-US" dirty="0">
                <a:sym typeface="Wingdings" pitchFamily="2" charset="2"/>
              </a:rPr>
              <a:t>f</a:t>
            </a:r>
            <a:r>
              <a:rPr lang="en-US" altLang="en-US" baseline="-25000" dirty="0">
                <a:sym typeface="Wingdings" pitchFamily="2" charset="2"/>
              </a:rPr>
              <a:t>0</a:t>
            </a:r>
            <a:r>
              <a:rPr lang="en-US" altLang="en-US" dirty="0">
                <a:sym typeface="Wingdings" pitchFamily="2" charset="2"/>
              </a:rPr>
              <a:t> =6.7 x 10</a:t>
            </a:r>
            <a:r>
              <a:rPr lang="en-US" altLang="en-US" baseline="30000" dirty="0">
                <a:sym typeface="Wingdings" pitchFamily="2" charset="2"/>
              </a:rPr>
              <a:t>14</a:t>
            </a:r>
            <a:r>
              <a:rPr lang="en-US" altLang="en-US" dirty="0">
                <a:sym typeface="Wingdings" pitchFamily="2" charset="2"/>
              </a:rPr>
              <a:t>Hz</a:t>
            </a:r>
          </a:p>
          <a:p>
            <a:pPr algn="l"/>
            <a:r>
              <a:rPr lang="en-US" altLang="en-US" dirty="0"/>
              <a:t>f=5.6 x </a:t>
            </a:r>
            <a:r>
              <a:rPr lang="en-US" altLang="en-US" dirty="0" smtClean="0"/>
              <a:t>10</a:t>
            </a:r>
            <a:r>
              <a:rPr lang="en-US" altLang="en-US" baseline="30000" dirty="0" smtClean="0"/>
              <a:t>15</a:t>
            </a:r>
            <a:r>
              <a:rPr lang="en-US" altLang="en-US" dirty="0" smtClean="0"/>
              <a:t>Hz</a:t>
            </a:r>
            <a:r>
              <a:rPr lang="en-US" altLang="en-US" dirty="0">
                <a:sym typeface="Wingdings" pitchFamily="2" charset="2"/>
              </a:rPr>
              <a:t>)</a:t>
            </a:r>
            <a:endParaRPr lang="en-US" altLang="en-US" dirty="0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257800" y="4267200"/>
            <a:ext cx="388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Red shift</a:t>
            </a:r>
            <a:r>
              <a:rPr lang="en-US" altLang="en-US"/>
              <a:t> or </a:t>
            </a:r>
            <a:r>
              <a:rPr lang="en-US" altLang="en-US">
                <a:solidFill>
                  <a:srgbClr val="3366FF"/>
                </a:solidFill>
              </a:rPr>
              <a:t>blue shift  </a:t>
            </a:r>
            <a:r>
              <a:rPr lang="en-US" altLang="en-US"/>
              <a:t>? </a:t>
            </a:r>
          </a:p>
        </p:txBody>
      </p:sp>
      <p:sp>
        <p:nvSpPr>
          <p:cNvPr id="12297" name="TextBox 2"/>
          <p:cNvSpPr txBox="1">
            <a:spLocks noChangeArrowheads="1"/>
          </p:cNvSpPr>
          <p:nvPr/>
        </p:nvSpPr>
        <p:spPr bwMode="auto">
          <a:xfrm>
            <a:off x="7772400" y="762000"/>
            <a:ext cx="9144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/>
              <a:t>M87</a:t>
            </a:r>
          </a:p>
        </p:txBody>
      </p:sp>
      <p:sp>
        <p:nvSpPr>
          <p:cNvPr id="11" name="Slide Number Placeholder 22"/>
          <p:cNvSpPr txBox="1">
            <a:spLocks/>
          </p:cNvSpPr>
          <p:nvPr/>
        </p:nvSpPr>
        <p:spPr bwMode="auto">
          <a:xfrm>
            <a:off x="8401050" y="6477000"/>
            <a:ext cx="74295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0A9A7C74-D915-46E7-BD3D-3A2BA704E77E}" type="slidenum">
              <a:rPr lang="en-US" altLang="en-US" sz="2000" b="1" smtClean="0">
                <a:solidFill>
                  <a:srgbClr val="000000"/>
                </a:solidFill>
              </a:rPr>
              <a:pPr/>
              <a:t>5</a:t>
            </a:fld>
            <a:endParaRPr lang="en-US" altLang="en-US" sz="20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15938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Doppler effect </a:t>
            </a:r>
            <a:r>
              <a:rPr lang="en-US" dirty="0">
                <a:solidFill>
                  <a:schemeClr val="tx1"/>
                </a:solidFill>
                <a:cs typeface="+mj-cs"/>
              </a:rPr>
              <a:t>(</a:t>
            </a:r>
            <a:r>
              <a:rPr lang="en-US" dirty="0" smtClean="0">
                <a:solidFill>
                  <a:schemeClr val="tx1"/>
                </a:solidFill>
                <a:cs typeface="+mj-cs"/>
              </a:rPr>
              <a:t>non-relativistic case)</a:t>
            </a:r>
            <a:endParaRPr lang="en-US" sz="2800" dirty="0">
              <a:solidFill>
                <a:schemeClr val="tx1"/>
              </a:solidFill>
              <a:cs typeface="+mj-cs"/>
            </a:endParaRPr>
          </a:p>
        </p:txBody>
      </p:sp>
      <p:graphicFrame>
        <p:nvGraphicFramePr>
          <p:cNvPr id="14338" name="Object 1"/>
          <p:cNvGraphicFramePr>
            <a:graphicFrameLocks noChangeAspect="1"/>
          </p:cNvGraphicFramePr>
          <p:nvPr/>
        </p:nvGraphicFramePr>
        <p:xfrm>
          <a:off x="533400" y="990600"/>
          <a:ext cx="212725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8" name="Equation" r:id="rId4" imgW="840960" imgH="420480" progId="">
                  <p:embed/>
                </p:oleObj>
              </mc:Choice>
              <mc:Fallback>
                <p:oleObj name="Equation" r:id="rId4" imgW="840960" imgH="4204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990600"/>
                        <a:ext cx="2127250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3192463" y="838200"/>
            <a:ext cx="5943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/>
              <a:t>Source approaching observer, “blue shift”, u is the speed of the source relative to the observer. </a:t>
            </a:r>
            <a:r>
              <a:rPr lang="en-US" altLang="en-US" i="1"/>
              <a:t>The frequency of the source in its rest frame is f</a:t>
            </a:r>
            <a:r>
              <a:rPr lang="en-US" altLang="en-US" i="1" baseline="-25000"/>
              <a:t>0</a:t>
            </a:r>
            <a:endParaRPr lang="en-US" altLang="en-US" i="1"/>
          </a:p>
        </p:txBody>
      </p:sp>
      <p:graphicFrame>
        <p:nvGraphicFramePr>
          <p:cNvPr id="9" name="Object 1"/>
          <p:cNvGraphicFramePr>
            <a:graphicFrameLocks noChangeAspect="1"/>
          </p:cNvGraphicFramePr>
          <p:nvPr/>
        </p:nvGraphicFramePr>
        <p:xfrm>
          <a:off x="457200" y="2514600"/>
          <a:ext cx="4730750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9" name="Equation" r:id="rId6" imgW="1883160" imgH="484560" progId="">
                  <p:embed/>
                </p:oleObj>
              </mc:Choice>
              <mc:Fallback>
                <p:oleObj name="Equation" r:id="rId6" imgW="1883160" imgH="4845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514600"/>
                        <a:ext cx="4730750" cy="1238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"/>
          <p:cNvGraphicFramePr>
            <a:graphicFrameLocks noChangeAspect="1"/>
          </p:cNvGraphicFramePr>
          <p:nvPr/>
        </p:nvGraphicFramePr>
        <p:xfrm>
          <a:off x="1676400" y="3962400"/>
          <a:ext cx="5588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0" name="Equation" r:id="rId8" imgW="2221560" imgH="849960" progId="">
                  <p:embed/>
                </p:oleObj>
              </mc:Choice>
              <mc:Fallback>
                <p:oleObj name="Equation" r:id="rId8" imgW="2221560" imgH="8499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962400"/>
                        <a:ext cx="5588000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096000" y="2667000"/>
            <a:ext cx="2743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/>
              <a:t>What should I do next ? Why ?</a:t>
            </a:r>
          </a:p>
        </p:txBody>
      </p:sp>
      <p:sp>
        <p:nvSpPr>
          <p:cNvPr id="8" name="Slide Number Placeholder 22"/>
          <p:cNvSpPr txBox="1">
            <a:spLocks/>
          </p:cNvSpPr>
          <p:nvPr/>
        </p:nvSpPr>
        <p:spPr bwMode="auto">
          <a:xfrm>
            <a:off x="8401050" y="6477000"/>
            <a:ext cx="74295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0A9A7C74-D915-46E7-BD3D-3A2BA704E77E}" type="slidenum">
              <a:rPr lang="en-US" altLang="en-US" sz="2000" b="1" smtClean="0">
                <a:solidFill>
                  <a:srgbClr val="000000"/>
                </a:solidFill>
              </a:rPr>
              <a:pPr/>
              <a:t>6</a:t>
            </a:fld>
            <a:endParaRPr lang="en-US" altLang="en-US" sz="20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15938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Doppler effect for electromagnetic </a:t>
            </a:r>
            <a:r>
              <a:rPr lang="en-US" dirty="0" smtClean="0">
                <a:cs typeface="+mj-cs"/>
              </a:rPr>
              <a:t>waves </a:t>
            </a:r>
            <a:r>
              <a:rPr lang="en-US" dirty="0" smtClean="0">
                <a:solidFill>
                  <a:schemeClr val="tx1"/>
                </a:solidFill>
                <a:cs typeface="+mj-cs"/>
              </a:rPr>
              <a:t>(non-</a:t>
            </a:r>
            <a:r>
              <a:rPr lang="en-US" dirty="0" err="1" smtClean="0">
                <a:solidFill>
                  <a:schemeClr val="tx1"/>
                </a:solidFill>
                <a:cs typeface="+mj-cs"/>
              </a:rPr>
              <a:t>rel</a:t>
            </a:r>
            <a:r>
              <a:rPr lang="en-US" dirty="0" smtClean="0">
                <a:solidFill>
                  <a:schemeClr val="tx1"/>
                </a:solidFill>
                <a:cs typeface="+mj-cs"/>
              </a:rPr>
              <a:t>)</a:t>
            </a:r>
            <a:endParaRPr lang="en-US" sz="2800" dirty="0">
              <a:solidFill>
                <a:schemeClr val="tx1"/>
              </a:solidFill>
              <a:cs typeface="+mj-cs"/>
            </a:endParaRPr>
          </a:p>
        </p:txBody>
      </p:sp>
      <p:graphicFrame>
        <p:nvGraphicFramePr>
          <p:cNvPr id="11" name="Object 1"/>
          <p:cNvGraphicFramePr>
            <a:graphicFrameLocks noChangeAspect="1"/>
          </p:cNvGraphicFramePr>
          <p:nvPr/>
        </p:nvGraphicFramePr>
        <p:xfrm>
          <a:off x="533400" y="1600200"/>
          <a:ext cx="64135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7" name="Equation" r:id="rId4" imgW="2550600" imgH="849960" progId="">
                  <p:embed/>
                </p:oleObj>
              </mc:Choice>
              <mc:Fallback>
                <p:oleObj name="Equation" r:id="rId4" imgW="2550600" imgH="8499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600200"/>
                        <a:ext cx="6413500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"/>
          <p:cNvGraphicFramePr>
            <a:graphicFrameLocks noChangeAspect="1"/>
          </p:cNvGraphicFramePr>
          <p:nvPr/>
        </p:nvGraphicFramePr>
        <p:xfrm>
          <a:off x="304800" y="4572000"/>
          <a:ext cx="422275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8" name="Equation" r:id="rId6" imgW="1672920" imgH="383760" progId="">
                  <p:embed/>
                </p:oleObj>
              </mc:Choice>
              <mc:Fallback>
                <p:oleObj name="Equation" r:id="rId6" imgW="1672920" imgH="383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572000"/>
                        <a:ext cx="4222750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"/>
          <p:cNvGraphicFramePr>
            <a:graphicFrameLocks noChangeAspect="1"/>
          </p:cNvGraphicFramePr>
          <p:nvPr/>
        </p:nvGraphicFramePr>
        <p:xfrm>
          <a:off x="6096000" y="4495800"/>
          <a:ext cx="1336675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9" name="Equation" r:id="rId8" imgW="484560" imgH="420480" progId="">
                  <p:embed/>
                </p:oleObj>
              </mc:Choice>
              <mc:Fallback>
                <p:oleObj name="Equation" r:id="rId8" imgW="484560" imgH="4204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495800"/>
                        <a:ext cx="1336675" cy="1165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TextBox 2"/>
          <p:cNvSpPr txBox="1">
            <a:spLocks noChangeArrowheads="1"/>
          </p:cNvSpPr>
          <p:nvPr/>
        </p:nvSpPr>
        <p:spPr bwMode="auto">
          <a:xfrm>
            <a:off x="4495800" y="990600"/>
            <a:ext cx="4267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/>
              <a:t>Use the binomial expansion !</a:t>
            </a:r>
          </a:p>
          <a:p>
            <a:pPr algn="l"/>
            <a:r>
              <a:rPr lang="en-US" altLang="en-US"/>
              <a:t>Uum what’s that ?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96000" y="4419600"/>
            <a:ext cx="1447800" cy="1295400"/>
          </a:xfrm>
          <a:prstGeom prst="rect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7200" y="5943600"/>
            <a:ext cx="800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>
                <a:solidFill>
                  <a:srgbClr val="FF0000"/>
                </a:solidFill>
              </a:rPr>
              <a:t>Warning !!: </a:t>
            </a:r>
            <a:r>
              <a:rPr lang="en-US" altLang="en-US"/>
              <a:t>Only works for the non-relativistic case u&lt;&lt;c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450138" y="2286000"/>
            <a:ext cx="1676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i="1"/>
              <a:t>What happened to u</a:t>
            </a:r>
            <a:r>
              <a:rPr lang="en-US" altLang="en-US" i="1" baseline="30000"/>
              <a:t>2</a:t>
            </a:r>
            <a:r>
              <a:rPr lang="en-US" altLang="en-US" i="1"/>
              <a:t>/c</a:t>
            </a:r>
            <a:r>
              <a:rPr lang="en-US" altLang="en-US" i="1" baseline="30000"/>
              <a:t>2</a:t>
            </a:r>
            <a:r>
              <a:rPr lang="en-US" altLang="en-US" i="1"/>
              <a:t> ?</a:t>
            </a:r>
          </a:p>
        </p:txBody>
      </p:sp>
      <p:sp>
        <p:nvSpPr>
          <p:cNvPr id="12" name="Slide Number Placeholder 22"/>
          <p:cNvSpPr txBox="1">
            <a:spLocks/>
          </p:cNvSpPr>
          <p:nvPr/>
        </p:nvSpPr>
        <p:spPr bwMode="auto">
          <a:xfrm>
            <a:off x="8401050" y="6477000"/>
            <a:ext cx="74295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0A9A7C74-D915-46E7-BD3D-3A2BA704E77E}" type="slidenum">
              <a:rPr lang="en-US" altLang="en-US" sz="2000" b="1" smtClean="0">
                <a:solidFill>
                  <a:srgbClr val="000000"/>
                </a:solidFill>
              </a:rPr>
              <a:pPr/>
              <a:t>7</a:t>
            </a:fld>
            <a:endParaRPr lang="en-US" altLang="en-US" sz="2000" b="1">
              <a:solidFill>
                <a:srgbClr val="00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5855312"/>
              </p:ext>
            </p:extLst>
          </p:nvPr>
        </p:nvGraphicFramePr>
        <p:xfrm>
          <a:off x="457200" y="762000"/>
          <a:ext cx="3040380" cy="434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0" name="Equation" r:id="rId10" imgW="1600200" imgH="228600" progId="Equation.DSMT4">
                  <p:embed/>
                </p:oleObj>
              </mc:Choice>
              <mc:Fallback>
                <p:oleObj name="Equation" r:id="rId10" imgW="1600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57200" y="762000"/>
                        <a:ext cx="3040380" cy="434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15938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Applications of Doppler </a:t>
            </a:r>
            <a:r>
              <a:rPr lang="en-US" dirty="0">
                <a:cs typeface="+mj-cs"/>
              </a:rPr>
              <a:t>effect for </a:t>
            </a:r>
            <a:r>
              <a:rPr lang="en-US" dirty="0" smtClean="0">
                <a:cs typeface="+mj-cs"/>
              </a:rPr>
              <a:t>EM </a:t>
            </a:r>
            <a:r>
              <a:rPr lang="en-US" dirty="0">
                <a:cs typeface="+mj-cs"/>
              </a:rPr>
              <a:t>waves</a:t>
            </a:r>
            <a:endParaRPr lang="en-US" sz="2800" dirty="0">
              <a:cs typeface="+mj-cs"/>
            </a:endParaRPr>
          </a:p>
        </p:txBody>
      </p:sp>
      <p:sp>
        <p:nvSpPr>
          <p:cNvPr id="18434" name="TextBox 4"/>
          <p:cNvSpPr txBox="1">
            <a:spLocks noChangeArrowheads="1"/>
          </p:cNvSpPr>
          <p:nvPr/>
        </p:nvSpPr>
        <p:spPr bwMode="auto">
          <a:xfrm>
            <a:off x="601663" y="1905000"/>
            <a:ext cx="853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/>
              <a:t>https://www.youtube.com/watch?v=YxlMvxEs2H8</a:t>
            </a:r>
          </a:p>
        </p:txBody>
      </p:sp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304800" y="685800"/>
            <a:ext cx="845820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dirty="0"/>
              <a:t>Many examples of </a:t>
            </a:r>
            <a:r>
              <a:rPr lang="en-US" altLang="en-US" dirty="0" err="1"/>
              <a:t>Youtube</a:t>
            </a:r>
            <a:r>
              <a:rPr lang="en-US" altLang="en-US" dirty="0"/>
              <a:t> videos for ambulance and police sirens </a:t>
            </a:r>
            <a:r>
              <a:rPr lang="en-US" altLang="en-US" dirty="0" smtClean="0">
                <a:latin typeface="Times New Roman"/>
                <a:cs typeface="Times New Roman"/>
              </a:rPr>
              <a:t>(from now on please </a:t>
            </a:r>
            <a:r>
              <a:rPr lang="en-US" altLang="en-US" dirty="0">
                <a:latin typeface="Times New Roman"/>
                <a:cs typeface="Times New Roman"/>
              </a:rPr>
              <a:t>pay attention to the Doppler effect for sound !)</a:t>
            </a:r>
          </a:p>
        </p:txBody>
      </p:sp>
      <p:pic>
        <p:nvPicPr>
          <p:cNvPr id="18436" name="Picture 3" descr="37_18_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590800"/>
            <a:ext cx="4213225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2743200"/>
            <a:ext cx="406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22"/>
          <p:cNvSpPr txBox="1">
            <a:spLocks/>
          </p:cNvSpPr>
          <p:nvPr/>
        </p:nvSpPr>
        <p:spPr bwMode="auto">
          <a:xfrm>
            <a:off x="8401050" y="6477000"/>
            <a:ext cx="74295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0A9A7C74-D915-46E7-BD3D-3A2BA704E77E}" type="slidenum">
              <a:rPr lang="en-US" altLang="en-US" sz="2000" b="1" smtClean="0">
                <a:solidFill>
                  <a:srgbClr val="000000"/>
                </a:solidFill>
              </a:rPr>
              <a:pPr/>
              <a:t>8</a:t>
            </a:fld>
            <a:endParaRPr lang="en-US" altLang="en-US" sz="20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15938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Example of Doppler </a:t>
            </a:r>
            <a:r>
              <a:rPr lang="en-US" dirty="0">
                <a:cs typeface="+mj-cs"/>
              </a:rPr>
              <a:t>effect for </a:t>
            </a:r>
            <a:r>
              <a:rPr lang="en-US" dirty="0" smtClean="0">
                <a:cs typeface="+mj-cs"/>
              </a:rPr>
              <a:t>EM waves </a:t>
            </a:r>
            <a:r>
              <a:rPr lang="en-US" dirty="0" smtClean="0">
                <a:solidFill>
                  <a:srgbClr val="3366FF"/>
                </a:solidFill>
                <a:cs typeface="+mj-cs"/>
              </a:rPr>
              <a:t>(blue shift)</a:t>
            </a:r>
            <a:endParaRPr lang="en-US" sz="2800" dirty="0">
              <a:solidFill>
                <a:srgbClr val="3366FF"/>
              </a:solidFill>
              <a:cs typeface="+mj-cs"/>
            </a:endParaRPr>
          </a:p>
        </p:txBody>
      </p:sp>
      <p:sp>
        <p:nvSpPr>
          <p:cNvPr id="20482" name="TextBox 5"/>
          <p:cNvSpPr txBox="1">
            <a:spLocks noChangeArrowheads="1"/>
          </p:cNvSpPr>
          <p:nvPr/>
        </p:nvSpPr>
        <p:spPr bwMode="auto">
          <a:xfrm>
            <a:off x="228600" y="762000"/>
            <a:ext cx="8915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/>
              <a:t>How fast must you be approaching a </a:t>
            </a:r>
            <a:r>
              <a:rPr lang="en-US" altLang="en-US">
                <a:solidFill>
                  <a:srgbClr val="FF0000"/>
                </a:solidFill>
              </a:rPr>
              <a:t>red</a:t>
            </a:r>
            <a:r>
              <a:rPr lang="en-US" altLang="en-US"/>
              <a:t> traffic light (λ=675 nm) for it to appear </a:t>
            </a:r>
            <a:r>
              <a:rPr lang="en-US" altLang="en-US">
                <a:solidFill>
                  <a:srgbClr val="008000"/>
                </a:solidFill>
              </a:rPr>
              <a:t>green </a:t>
            </a:r>
            <a:r>
              <a:rPr lang="en-US" altLang="en-US"/>
              <a:t>(λ=575 nm) ?</a:t>
            </a:r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/>
        </p:nvGraphicFramePr>
        <p:xfrm>
          <a:off x="5410200" y="1524000"/>
          <a:ext cx="212725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1" name="Equation" r:id="rId4" imgW="840960" imgH="420480" progId="">
                  <p:embed/>
                </p:oleObj>
              </mc:Choice>
              <mc:Fallback>
                <p:oleObj name="Equation" r:id="rId4" imgW="840960" imgH="4204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524000"/>
                        <a:ext cx="2127250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"/>
          <p:cNvGraphicFramePr>
            <a:graphicFrameLocks noChangeAspect="1"/>
          </p:cNvGraphicFramePr>
          <p:nvPr/>
        </p:nvGraphicFramePr>
        <p:xfrm>
          <a:off x="304800" y="2667000"/>
          <a:ext cx="8255000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2" name="Equation" r:id="rId6" imgW="3291120" imgH="484560" progId="">
                  <p:embed/>
                </p:oleObj>
              </mc:Choice>
              <mc:Fallback>
                <p:oleObj name="Equation" r:id="rId6" imgW="3291120" imgH="4845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667000"/>
                        <a:ext cx="8255000" cy="1238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"/>
          <p:cNvGraphicFramePr>
            <a:graphicFrameLocks noChangeAspect="1"/>
          </p:cNvGraphicFramePr>
          <p:nvPr/>
        </p:nvGraphicFramePr>
        <p:xfrm>
          <a:off x="533400" y="4114800"/>
          <a:ext cx="657225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3" name="Equation" r:id="rId8" imgW="2614680" imgH="447840" progId="">
                  <p:embed/>
                </p:oleObj>
              </mc:Choice>
              <mc:Fallback>
                <p:oleObj name="Equation" r:id="rId8" imgW="2614680" imgH="4478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114800"/>
                        <a:ext cx="657225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"/>
          <p:cNvGraphicFramePr>
            <a:graphicFrameLocks noChangeAspect="1"/>
          </p:cNvGraphicFramePr>
          <p:nvPr/>
        </p:nvGraphicFramePr>
        <p:xfrm>
          <a:off x="184150" y="5486400"/>
          <a:ext cx="727075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4" name="Equation" r:id="rId10" imgW="2898000" imgH="447840" progId="">
                  <p:embed/>
                </p:oleObj>
              </mc:Choice>
              <mc:Fallback>
                <p:oleObj name="Equation" r:id="rId10" imgW="2898000" imgH="4478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" y="5486400"/>
                        <a:ext cx="727075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239000" y="4724400"/>
            <a:ext cx="2133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2000" dirty="0">
                <a:solidFill>
                  <a:srgbClr val="FF0000"/>
                </a:solidFill>
              </a:rPr>
              <a:t>Not a good excuse for </a:t>
            </a:r>
            <a:r>
              <a:rPr lang="en-US" altLang="en-US" sz="2000" dirty="0" smtClean="0">
                <a:solidFill>
                  <a:srgbClr val="FF0000"/>
                </a:solidFill>
              </a:rPr>
              <a:t>running a red light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  <p:sp>
        <p:nvSpPr>
          <p:cNvPr id="11" name="Slide Number Placeholder 22"/>
          <p:cNvSpPr txBox="1">
            <a:spLocks/>
          </p:cNvSpPr>
          <p:nvPr/>
        </p:nvSpPr>
        <p:spPr bwMode="auto">
          <a:xfrm>
            <a:off x="8401050" y="6477000"/>
            <a:ext cx="74295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0A9A7C74-D915-46E7-BD3D-3A2BA704E77E}" type="slidenum">
              <a:rPr lang="en-US" altLang="en-US" sz="2000" b="1" smtClean="0">
                <a:solidFill>
                  <a:srgbClr val="000000"/>
                </a:solidFill>
              </a:rPr>
              <a:pPr/>
              <a:t>9</a:t>
            </a:fld>
            <a:endParaRPr lang="en-US" altLang="en-US" sz="20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VERSION" val="XP"/>
  <p:tag name="ISGAMESHOW" val="False"/>
</p:tagLst>
</file>

<file path=ppt/theme/theme1.xml><?xml version="1.0" encoding="utf-8"?>
<a:theme xmlns:a="http://schemas.openxmlformats.org/drawingml/2006/main" name="C6eActiveLectureQuestions">
  <a:themeElements>
    <a:clrScheme name="C6eActiveLectureQuestions 14">
      <a:dk1>
        <a:srgbClr val="000000"/>
      </a:dk1>
      <a:lt1>
        <a:srgbClr val="FFFFFF"/>
      </a:lt1>
      <a:dk2>
        <a:srgbClr val="333399"/>
      </a:dk2>
      <a:lt2>
        <a:srgbClr val="000000"/>
      </a:lt2>
      <a:accent1>
        <a:srgbClr val="B7DAB8"/>
      </a:accent1>
      <a:accent2>
        <a:srgbClr val="005472"/>
      </a:accent2>
      <a:accent3>
        <a:srgbClr val="FFFFFF"/>
      </a:accent3>
      <a:accent4>
        <a:srgbClr val="000000"/>
      </a:accent4>
      <a:accent5>
        <a:srgbClr val="D8EAD8"/>
      </a:accent5>
      <a:accent6>
        <a:srgbClr val="004B67"/>
      </a:accent6>
      <a:hlink>
        <a:srgbClr val="009999"/>
      </a:hlink>
      <a:folHlink>
        <a:srgbClr val="99CC00"/>
      </a:folHlink>
    </a:clrScheme>
    <a:fontScheme name="C6eActiveLectureQuestion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ln w="349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ln w="349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6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10626</TotalTime>
  <Words>1287</Words>
  <Application>Microsoft Macintosh PowerPoint</Application>
  <PresentationFormat>On-screen Show (4:3)</PresentationFormat>
  <Paragraphs>158</Paragraphs>
  <Slides>24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C6eActiveLectureQuestions</vt:lpstr>
      <vt:lpstr>Equation</vt:lpstr>
      <vt:lpstr>PowerPoint Presentation</vt:lpstr>
      <vt:lpstr>PowerPoint Presentation</vt:lpstr>
      <vt:lpstr>What is the Doppler effect for electromagnetic waves ?</vt:lpstr>
      <vt:lpstr>PowerPoint Presentation</vt:lpstr>
      <vt:lpstr>Doppler effect for electromagnetic waves</vt:lpstr>
      <vt:lpstr>Doppler effect (non-relativistic case)</vt:lpstr>
      <vt:lpstr>Doppler effect for electromagnetic waves (non-rel)</vt:lpstr>
      <vt:lpstr>Applications of Doppler effect for EM waves</vt:lpstr>
      <vt:lpstr>Example of Doppler effect for EM waves (blue shift)</vt:lpstr>
      <vt:lpstr>Relativistic momentum</vt:lpstr>
      <vt:lpstr>Relativistic momentum (cont’d)</vt:lpstr>
      <vt:lpstr>Relativistic momentum (cont’d)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Relativistic Force (on our way to E=mc2)</vt:lpstr>
      <vt:lpstr>Relativistic Force (on our way to E=mc2)</vt:lpstr>
      <vt:lpstr>Relativistic Work (on our way to E=mc2)</vt:lpstr>
      <vt:lpstr>Relativistic Work (on our way to “E=mc2”)</vt:lpstr>
      <vt:lpstr>Relativistic Kinetic Energy (non-relativistic limit)</vt:lpstr>
      <vt:lpstr>Relativistic work and energy</vt:lpstr>
    </vt:vector>
  </TitlesOfParts>
  <Company>Benjamin Cummings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slide</dc:title>
  <dc:creator>BCP User</dc:creator>
  <cp:lastModifiedBy>Tom Browder</cp:lastModifiedBy>
  <cp:revision>613</cp:revision>
  <cp:lastPrinted>2006-11-21T16:50:10Z</cp:lastPrinted>
  <dcterms:created xsi:type="dcterms:W3CDTF">2002-07-11T17:04:39Z</dcterms:created>
  <dcterms:modified xsi:type="dcterms:W3CDTF">2017-09-19T00:28:28Z</dcterms:modified>
</cp:coreProperties>
</file>