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2" r:id="rId4"/>
    <p:sldId id="283" r:id="rId5"/>
    <p:sldId id="306" r:id="rId6"/>
    <p:sldId id="258" r:id="rId7"/>
    <p:sldId id="289" r:id="rId8"/>
    <p:sldId id="261" r:id="rId9"/>
    <p:sldId id="290" r:id="rId10"/>
    <p:sldId id="280" r:id="rId11"/>
    <p:sldId id="281" r:id="rId12"/>
    <p:sldId id="288" r:id="rId13"/>
    <p:sldId id="300" r:id="rId14"/>
    <p:sldId id="305" r:id="rId15"/>
    <p:sldId id="301" r:id="rId16"/>
    <p:sldId id="308" r:id="rId17"/>
    <p:sldId id="310" r:id="rId18"/>
    <p:sldId id="311" r:id="rId19"/>
    <p:sldId id="31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4C00"/>
    <a:srgbClr val="0E6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939" autoAdjust="0"/>
  </p:normalViewPr>
  <p:slideViewPr>
    <p:cSldViewPr showGuides="1">
      <p:cViewPr varScale="1">
        <p:scale>
          <a:sx n="109" d="100"/>
          <a:sy n="109" d="100"/>
        </p:scale>
        <p:origin x="-592"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828A3B-62B6-480A-B3D0-D74823570F63}" type="datetimeFigureOut">
              <a:rPr lang="en-US" smtClean="0"/>
              <a:t>7/21/19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403229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28A3B-62B6-480A-B3D0-D74823570F63}" type="datetimeFigureOut">
              <a:rPr lang="en-US" smtClean="0"/>
              <a:t>7/21/19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226903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28A3B-62B6-480A-B3D0-D74823570F63}" type="datetimeFigureOut">
              <a:rPr lang="en-US" smtClean="0"/>
              <a:t>7/21/19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253147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28A3B-62B6-480A-B3D0-D74823570F63}" type="datetimeFigureOut">
              <a:rPr lang="en-US" smtClean="0"/>
              <a:t>7/21/19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21055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28A3B-62B6-480A-B3D0-D74823570F63}" type="datetimeFigureOut">
              <a:rPr lang="en-US" smtClean="0"/>
              <a:t>7/21/19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50200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828A3B-62B6-480A-B3D0-D74823570F63}" type="datetimeFigureOut">
              <a:rPr lang="en-US" smtClean="0"/>
              <a:t>7/21/19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31760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828A3B-62B6-480A-B3D0-D74823570F63}" type="datetimeFigureOut">
              <a:rPr lang="en-US" smtClean="0"/>
              <a:t>7/21/19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3726177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828A3B-62B6-480A-B3D0-D74823570F63}" type="datetimeFigureOut">
              <a:rPr lang="en-US" smtClean="0"/>
              <a:t>7/21/19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189395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28A3B-62B6-480A-B3D0-D74823570F63}" type="datetimeFigureOut">
              <a:rPr lang="en-US" smtClean="0"/>
              <a:t>7/21/19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209640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28A3B-62B6-480A-B3D0-D74823570F63}" type="datetimeFigureOut">
              <a:rPr lang="en-US" smtClean="0"/>
              <a:t>7/21/19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330419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28A3B-62B6-480A-B3D0-D74823570F63}" type="datetimeFigureOut">
              <a:rPr lang="en-US" smtClean="0"/>
              <a:t>7/21/19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CBD29-E12C-4D78-B521-890413DBC31D}" type="slidenum">
              <a:rPr lang="en-US" smtClean="0"/>
              <a:t>‹#›</a:t>
            </a:fld>
            <a:endParaRPr lang="en-US"/>
          </a:p>
        </p:txBody>
      </p:sp>
    </p:spTree>
    <p:extLst>
      <p:ext uri="{BB962C8B-B14F-4D97-AF65-F5344CB8AC3E}">
        <p14:creationId xmlns:p14="http://schemas.microsoft.com/office/powerpoint/2010/main" val="25307872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28A3B-62B6-480A-B3D0-D74823570F63}" type="datetimeFigureOut">
              <a:rPr lang="en-US" smtClean="0"/>
              <a:t>7/21/19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CBD29-E12C-4D78-B521-890413DBC31D}" type="slidenum">
              <a:rPr lang="en-US" smtClean="0"/>
              <a:t>‹#›</a:t>
            </a:fld>
            <a:endParaRPr lang="en-US"/>
          </a:p>
        </p:txBody>
      </p:sp>
    </p:spTree>
    <p:extLst>
      <p:ext uri="{BB962C8B-B14F-4D97-AF65-F5344CB8AC3E}">
        <p14:creationId xmlns:p14="http://schemas.microsoft.com/office/powerpoint/2010/main" val="156341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651" y="1905000"/>
            <a:ext cx="8991600" cy="1470025"/>
          </a:xfrm>
        </p:spPr>
        <p:txBody>
          <a:bodyPr>
            <a:normAutofit/>
          </a:bodyPr>
          <a:lstStyle/>
          <a:p>
            <a:r>
              <a:rPr lang="en-US" sz="4000" b="1" dirty="0" smtClean="0">
                <a:solidFill>
                  <a:srgbClr val="00B050"/>
                </a:solidFill>
                <a:latin typeface="Abadi MT Condensed Extra Bold"/>
                <a:cs typeface="Abadi MT Condensed Extra Bold"/>
              </a:rPr>
              <a:t>Some Lessons Learned from Deep Oceanographic Neutrino Telescopes</a:t>
            </a:r>
            <a:endParaRPr lang="en-US" sz="4000" b="1" dirty="0">
              <a:solidFill>
                <a:srgbClr val="00B050"/>
              </a:solidFill>
              <a:latin typeface="Abadi MT Condensed Extra Bold"/>
              <a:cs typeface="Abadi MT Condensed Extra Bold"/>
            </a:endParaRPr>
          </a:p>
        </p:txBody>
      </p:sp>
      <p:sp>
        <p:nvSpPr>
          <p:cNvPr id="3" name="Subtitle 2"/>
          <p:cNvSpPr>
            <a:spLocks noGrp="1"/>
          </p:cNvSpPr>
          <p:nvPr>
            <p:ph type="subTitle" idx="1"/>
          </p:nvPr>
        </p:nvSpPr>
        <p:spPr>
          <a:xfrm>
            <a:off x="1295400" y="3810000"/>
            <a:ext cx="6400800" cy="1143000"/>
          </a:xfrm>
        </p:spPr>
        <p:txBody>
          <a:bodyPr>
            <a:normAutofit/>
          </a:bodyPr>
          <a:lstStyle/>
          <a:p>
            <a:r>
              <a:rPr lang="en-US" dirty="0" smtClean="0"/>
              <a:t>John G. Learned</a:t>
            </a:r>
          </a:p>
          <a:p>
            <a:r>
              <a:rPr lang="en-US" sz="2400" i="1" dirty="0" smtClean="0"/>
              <a:t>University of Hawaii</a:t>
            </a:r>
            <a:endParaRPr lang="en-US" sz="2400" i="1" dirty="0"/>
          </a:p>
        </p:txBody>
      </p:sp>
      <p:sp>
        <p:nvSpPr>
          <p:cNvPr id="4" name="TextBox 3"/>
          <p:cNvSpPr txBox="1"/>
          <p:nvPr/>
        </p:nvSpPr>
        <p:spPr>
          <a:xfrm>
            <a:off x="381000" y="4953000"/>
            <a:ext cx="8357583" cy="1754327"/>
          </a:xfrm>
          <a:prstGeom prst="rect">
            <a:avLst/>
          </a:prstGeom>
          <a:noFill/>
        </p:spPr>
        <p:txBody>
          <a:bodyPr wrap="square" rtlCol="0">
            <a:spAutoFit/>
          </a:bodyPr>
          <a:lstStyle/>
          <a:p>
            <a:r>
              <a:rPr lang="en-US" i="1" dirty="0"/>
              <a:t> </a:t>
            </a:r>
            <a:r>
              <a:rPr lang="en-US" i="1" dirty="0" smtClean="0"/>
              <a:t>This </a:t>
            </a:r>
            <a:r>
              <a:rPr lang="en-US" i="1" dirty="0"/>
              <a:t>draws upon my 2019 Neutrino Telescopes talk about the history and future of neutrino astronomy. </a:t>
            </a:r>
            <a:r>
              <a:rPr lang="en-US" i="1" dirty="0" smtClean="0"/>
              <a:t>There I quoted many slides from Amy Connelly at ARENA2018… excellent summary talk. Christian </a:t>
            </a:r>
            <a:r>
              <a:rPr lang="en-US" i="1" dirty="0" err="1" smtClean="0"/>
              <a:t>Spiering</a:t>
            </a:r>
            <a:r>
              <a:rPr lang="en-US" i="1" dirty="0" smtClean="0"/>
              <a:t> helped greatly with the tables of past, current and future projects.  The comments and lessons are from my own experience with attempts at neutrino astronomy from the 1970’s onwards and particularly as head of DUMAND through the 80’s and into the 90’s. </a:t>
            </a:r>
            <a:endParaRPr lang="en-US" i="1" dirty="0"/>
          </a:p>
        </p:txBody>
      </p:sp>
      <p:sp>
        <p:nvSpPr>
          <p:cNvPr id="9" name="Rectangle 8"/>
          <p:cNvSpPr/>
          <p:nvPr/>
        </p:nvSpPr>
        <p:spPr>
          <a:xfrm>
            <a:off x="1371600" y="228600"/>
            <a:ext cx="6286500" cy="1200328"/>
          </a:xfrm>
          <a:prstGeom prst="rect">
            <a:avLst/>
          </a:prstGeom>
        </p:spPr>
        <p:txBody>
          <a:bodyPr wrap="square">
            <a:spAutoFit/>
          </a:bodyPr>
          <a:lstStyle/>
          <a:p>
            <a:pPr algn="ctr"/>
            <a:r>
              <a:rPr lang="en-US" sz="2400" b="1" dirty="0" smtClean="0">
                <a:solidFill>
                  <a:srgbClr val="00B050"/>
                </a:solidFill>
              </a:rPr>
              <a:t>Pacific Ocean Neutrino Explorer (P-ONE)</a:t>
            </a:r>
          </a:p>
          <a:p>
            <a:pPr algn="ctr"/>
            <a:r>
              <a:rPr lang="en-US" sz="2400" b="1" dirty="0" smtClean="0">
                <a:solidFill>
                  <a:srgbClr val="00B050"/>
                </a:solidFill>
              </a:rPr>
              <a:t>General Meeting 22 July 2019</a:t>
            </a:r>
          </a:p>
          <a:p>
            <a:pPr algn="ctr"/>
            <a:r>
              <a:rPr lang="en-US" sz="2400" b="1" dirty="0" smtClean="0">
                <a:solidFill>
                  <a:srgbClr val="00B050"/>
                </a:solidFill>
              </a:rPr>
              <a:t>University of Alberta</a:t>
            </a:r>
            <a:endParaRPr lang="en-US" sz="2400" dirty="0">
              <a:solidFill>
                <a:srgbClr val="00B050"/>
              </a:solidFill>
            </a:endParaRPr>
          </a:p>
        </p:txBody>
      </p:sp>
    </p:spTree>
    <p:extLst>
      <p:ext uri="{BB962C8B-B14F-4D97-AF65-F5344CB8AC3E}">
        <p14:creationId xmlns:p14="http://schemas.microsoft.com/office/powerpoint/2010/main" val="38570988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974"/>
            <a:ext cx="9144000" cy="369332"/>
          </a:xfrm>
          <a:prstGeom prst="rect">
            <a:avLst/>
          </a:prstGeom>
          <a:noFill/>
        </p:spPr>
        <p:txBody>
          <a:bodyPr wrap="square" rtlCol="0">
            <a:spAutoFit/>
          </a:bodyPr>
          <a:lstStyle/>
          <a:p>
            <a:pPr algn="ctr"/>
            <a:r>
              <a:rPr lang="en-US" b="1" dirty="0" smtClean="0">
                <a:solidFill>
                  <a:srgbClr val="00B050"/>
                </a:solidFill>
              </a:rPr>
              <a:t>2019 Recent, Operating and Imminent Large Natural Neutrino Projects; 16, 6 Operating </a:t>
            </a:r>
            <a:endParaRPr lang="en-US" b="1" dirty="0">
              <a:solidFill>
                <a:srgbClr val="00B050"/>
              </a:solidFill>
            </a:endParaRPr>
          </a:p>
        </p:txBody>
      </p:sp>
      <p:sp>
        <p:nvSpPr>
          <p:cNvPr id="3" name="TextBox 2"/>
          <p:cNvSpPr txBox="1"/>
          <p:nvPr/>
        </p:nvSpPr>
        <p:spPr>
          <a:xfrm>
            <a:off x="838200" y="1523999"/>
            <a:ext cx="237566" cy="369332"/>
          </a:xfrm>
          <a:prstGeom prst="rect">
            <a:avLst/>
          </a:prstGeom>
          <a:noFill/>
        </p:spPr>
        <p:txBody>
          <a:bodyPr wrap="none" rtlCol="0">
            <a:spAutoFit/>
          </a:bodyPr>
          <a:lstStyle/>
          <a:p>
            <a:r>
              <a:rPr lang="en-US" dirty="0"/>
              <a:t> </a:t>
            </a:r>
          </a:p>
        </p:txBody>
      </p:sp>
      <p:graphicFrame>
        <p:nvGraphicFramePr>
          <p:cNvPr id="5" name="Table 4"/>
          <p:cNvGraphicFramePr>
            <a:graphicFrameLocks noGrp="1"/>
          </p:cNvGraphicFramePr>
          <p:nvPr>
            <p:extLst>
              <p:ext uri="{D42A27DB-BD31-4B8C-83A1-F6EECF244321}">
                <p14:modId xmlns:p14="http://schemas.microsoft.com/office/powerpoint/2010/main" val="3290443061"/>
              </p:ext>
            </p:extLst>
          </p:nvPr>
        </p:nvGraphicFramePr>
        <p:xfrm>
          <a:off x="609600" y="533400"/>
          <a:ext cx="8229600" cy="6217920"/>
        </p:xfrm>
        <a:graphic>
          <a:graphicData uri="http://schemas.openxmlformats.org/drawingml/2006/table">
            <a:tbl>
              <a:tblPr firstRow="1" bandRow="1">
                <a:tableStyleId>{5C22544A-7EE6-4342-B048-85BDC9FD1C3A}</a:tableStyleId>
              </a:tblPr>
              <a:tblGrid>
                <a:gridCol w="1410791"/>
                <a:gridCol w="1097280"/>
                <a:gridCol w="627016"/>
                <a:gridCol w="1254033"/>
                <a:gridCol w="627016"/>
                <a:gridCol w="1018904"/>
                <a:gridCol w="705392"/>
                <a:gridCol w="1018904"/>
                <a:gridCol w="470264"/>
              </a:tblGrid>
              <a:tr h="131497">
                <a:tc>
                  <a:txBody>
                    <a:bodyPr/>
                    <a:lstStyle/>
                    <a:p>
                      <a:pPr>
                        <a:spcBef>
                          <a:spcPts val="0"/>
                        </a:spcBef>
                      </a:pPr>
                      <a:r>
                        <a:rPr lang="en-US" sz="1800" dirty="0" smtClean="0"/>
                        <a:t>project</a:t>
                      </a:r>
                      <a:endParaRPr lang="en-US" sz="1800" dirty="0"/>
                    </a:p>
                  </a:txBody>
                  <a:tcPr/>
                </a:tc>
                <a:tc>
                  <a:txBody>
                    <a:bodyPr/>
                    <a:lstStyle/>
                    <a:p>
                      <a:pPr>
                        <a:spcBef>
                          <a:spcPts val="0"/>
                        </a:spcBef>
                      </a:pPr>
                      <a:r>
                        <a:rPr lang="en-US" sz="1800" dirty="0" err="1" smtClean="0"/>
                        <a:t>loc</a:t>
                      </a:r>
                      <a:endParaRPr lang="en-US" sz="1800" dirty="0"/>
                    </a:p>
                  </a:txBody>
                  <a:tcPr/>
                </a:tc>
                <a:tc>
                  <a:txBody>
                    <a:bodyPr/>
                    <a:lstStyle/>
                    <a:p>
                      <a:pPr>
                        <a:spcBef>
                          <a:spcPts val="0"/>
                        </a:spcBef>
                      </a:pPr>
                      <a:r>
                        <a:rPr lang="en-US" sz="1800" dirty="0" err="1" smtClean="0"/>
                        <a:t>st</a:t>
                      </a:r>
                      <a:endParaRPr lang="en-US" sz="1800" dirty="0"/>
                    </a:p>
                  </a:txBody>
                  <a:tcPr/>
                </a:tc>
                <a:tc>
                  <a:txBody>
                    <a:bodyPr/>
                    <a:lstStyle/>
                    <a:p>
                      <a:pPr>
                        <a:spcBef>
                          <a:spcPts val="0"/>
                        </a:spcBef>
                      </a:pPr>
                      <a:r>
                        <a:rPr lang="en-US" sz="1800" dirty="0" smtClean="0"/>
                        <a:t>Area / Vol</a:t>
                      </a:r>
                      <a:endParaRPr lang="en-US" sz="1800" dirty="0"/>
                    </a:p>
                  </a:txBody>
                  <a:tcPr/>
                </a:tc>
                <a:tc>
                  <a:txBody>
                    <a:bodyPr/>
                    <a:lstStyle/>
                    <a:p>
                      <a:pPr>
                        <a:spcBef>
                          <a:spcPts val="0"/>
                        </a:spcBef>
                      </a:pPr>
                      <a:r>
                        <a:rPr lang="en-US" sz="1800" dirty="0" smtClean="0"/>
                        <a:t>d</a:t>
                      </a:r>
                      <a:r>
                        <a:rPr lang="el-GR" sz="1800" dirty="0" smtClean="0"/>
                        <a:t>Ω</a:t>
                      </a:r>
                      <a:endParaRPr lang="en-US" sz="1800" dirty="0"/>
                    </a:p>
                  </a:txBody>
                  <a:tcPr/>
                </a:tc>
                <a:tc>
                  <a:txBody>
                    <a:bodyPr/>
                    <a:lstStyle/>
                    <a:p>
                      <a:pPr>
                        <a:spcBef>
                          <a:spcPts val="0"/>
                        </a:spcBef>
                      </a:pPr>
                      <a:r>
                        <a:rPr lang="en-US" sz="1800" dirty="0" smtClean="0"/>
                        <a:t>energy</a:t>
                      </a:r>
                      <a:endParaRPr lang="en-US" sz="1800" dirty="0"/>
                    </a:p>
                  </a:txBody>
                  <a:tcPr/>
                </a:tc>
                <a:tc>
                  <a:txBody>
                    <a:bodyPr/>
                    <a:lstStyle/>
                    <a:p>
                      <a:pPr>
                        <a:spcBef>
                          <a:spcPts val="0"/>
                        </a:spcBef>
                      </a:pPr>
                      <a:r>
                        <a:rPr lang="en-US" sz="1800" dirty="0" smtClean="0"/>
                        <a:t>tech</a:t>
                      </a:r>
                      <a:endParaRPr lang="en-US" sz="1800" dirty="0"/>
                    </a:p>
                  </a:txBody>
                  <a:tcPr/>
                </a:tc>
                <a:tc>
                  <a:txBody>
                    <a:bodyPr/>
                    <a:lstStyle/>
                    <a:p>
                      <a:pPr>
                        <a:spcBef>
                          <a:spcPts val="0"/>
                        </a:spcBef>
                      </a:pPr>
                      <a:r>
                        <a:rPr lang="en-US" sz="1800" dirty="0" smtClean="0"/>
                        <a:t>goal</a:t>
                      </a:r>
                      <a:endParaRPr lang="en-US" sz="1800" dirty="0"/>
                    </a:p>
                  </a:txBody>
                  <a:tcPr/>
                </a:tc>
                <a:tc>
                  <a:txBody>
                    <a:bodyPr/>
                    <a:lstStyle/>
                    <a:p>
                      <a:pPr>
                        <a:spcBef>
                          <a:spcPts val="0"/>
                        </a:spcBef>
                      </a:pPr>
                      <a:endParaRPr lang="en-US" sz="1800" dirty="0"/>
                    </a:p>
                  </a:txBody>
                  <a:tcPr/>
                </a:tc>
              </a:tr>
              <a:tr h="274320">
                <a:tc>
                  <a:txBody>
                    <a:bodyPr/>
                    <a:lstStyle/>
                    <a:p>
                      <a:pPr>
                        <a:spcBef>
                          <a:spcPts val="0"/>
                        </a:spcBef>
                      </a:pPr>
                      <a:r>
                        <a:rPr lang="en-US" sz="1800" dirty="0" smtClean="0"/>
                        <a:t>BaikalNT200</a:t>
                      </a:r>
                      <a:endParaRPr lang="en-US" sz="1800" dirty="0"/>
                    </a:p>
                  </a:txBody>
                  <a:tcPr/>
                </a:tc>
                <a:tc>
                  <a:txBody>
                    <a:bodyPr/>
                    <a:lstStyle/>
                    <a:p>
                      <a:pPr>
                        <a:spcBef>
                          <a:spcPts val="0"/>
                        </a:spcBef>
                      </a:pPr>
                      <a:r>
                        <a:rPr lang="en-US" sz="1800" dirty="0" smtClean="0"/>
                        <a:t>Siberia</a:t>
                      </a:r>
                      <a:endParaRPr lang="en-US" sz="1800" dirty="0"/>
                    </a:p>
                  </a:txBody>
                  <a:tcPr/>
                </a:tc>
                <a:tc>
                  <a:txBody>
                    <a:bodyPr/>
                    <a:lstStyle/>
                    <a:p>
                      <a:pPr>
                        <a:spcBef>
                          <a:spcPts val="0"/>
                        </a:spcBef>
                      </a:pPr>
                      <a:r>
                        <a:rPr lang="en-US" sz="1800" dirty="0" smtClean="0"/>
                        <a:t>X</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200</a:t>
                      </a:r>
                      <a:r>
                        <a:rPr lang="en-US" sz="1800" baseline="0" dirty="0" smtClean="0"/>
                        <a:t>0</a:t>
                      </a:r>
                      <a:r>
                        <a:rPr lang="en-US" sz="1800" dirty="0" smtClean="0"/>
                        <a:t> m</a:t>
                      </a:r>
                      <a:r>
                        <a:rPr lang="en-US" sz="1800" baseline="30000" dirty="0" smtClean="0"/>
                        <a:t>2</a:t>
                      </a:r>
                    </a:p>
                  </a:txBody>
                  <a:tcPr/>
                </a:tc>
                <a:tc>
                  <a:txBody>
                    <a:bodyPr/>
                    <a:lstStyle/>
                    <a:p>
                      <a:pPr>
                        <a:spcBef>
                          <a:spcPts val="0"/>
                        </a:spcBef>
                      </a:pPr>
                      <a:r>
                        <a:rPr lang="en-US" sz="1800" dirty="0" smtClean="0"/>
                        <a:t>2</a:t>
                      </a:r>
                      <a:r>
                        <a:rPr lang="el-GR" sz="1800" dirty="0" smtClean="0"/>
                        <a:t>π</a:t>
                      </a:r>
                      <a:endParaRPr lang="en-US" sz="1800" dirty="0"/>
                    </a:p>
                  </a:txBody>
                  <a:tcPr/>
                </a:tc>
                <a:tc>
                  <a:txBody>
                    <a:bodyPr/>
                    <a:lstStyle/>
                    <a:p>
                      <a:pPr>
                        <a:spcBef>
                          <a:spcPts val="0"/>
                        </a:spcBef>
                      </a:pPr>
                      <a:r>
                        <a:rPr lang="en-US" sz="1800" dirty="0" smtClean="0"/>
                        <a:t>10 GeV</a:t>
                      </a:r>
                      <a:endParaRPr lang="en-US" sz="1800" dirty="0"/>
                    </a:p>
                  </a:txBody>
                  <a:tcPr/>
                </a:tc>
                <a:tc>
                  <a:txBody>
                    <a:bodyPr/>
                    <a:lstStyle/>
                    <a:p>
                      <a:pPr>
                        <a:spcBef>
                          <a:spcPts val="0"/>
                        </a:spcBef>
                      </a:pPr>
                      <a:r>
                        <a:rPr lang="en-US" sz="1800" dirty="0" smtClean="0"/>
                        <a:t>WC</a:t>
                      </a:r>
                      <a:endParaRPr lang="en-US" sz="1800" dirty="0"/>
                    </a:p>
                  </a:txBody>
                  <a:tcPr/>
                </a:tc>
                <a:tc>
                  <a:txBody>
                    <a:bodyPr/>
                    <a:lstStyle/>
                    <a:p>
                      <a:pPr>
                        <a:spcBef>
                          <a:spcPts val="0"/>
                        </a:spcBef>
                      </a:pPr>
                      <a:r>
                        <a:rPr lang="el-GR" sz="1800" dirty="0" smtClean="0"/>
                        <a:t>ν</a:t>
                      </a:r>
                      <a:r>
                        <a:rPr lang="en-US" sz="1800" dirty="0" smtClean="0"/>
                        <a:t> </a:t>
                      </a:r>
                      <a:r>
                        <a:rPr lang="en-US" sz="1800" dirty="0" err="1" smtClean="0"/>
                        <a:t>astr</a:t>
                      </a:r>
                      <a:endParaRPr lang="en-US" sz="1800" dirty="0"/>
                    </a:p>
                  </a:txBody>
                  <a:tcPr/>
                </a:tc>
                <a:tc>
                  <a:txBody>
                    <a:bodyPr/>
                    <a:lstStyle/>
                    <a:p>
                      <a:pPr>
                        <a:spcBef>
                          <a:spcPts val="0"/>
                        </a:spcBef>
                      </a:pPr>
                      <a:endParaRPr lang="en-US" sz="1800" dirty="0"/>
                    </a:p>
                  </a:txBody>
                  <a:tcPr/>
                </a:tc>
              </a:tr>
              <a:tr h="360680">
                <a:tc>
                  <a:txBody>
                    <a:bodyPr/>
                    <a:lstStyle/>
                    <a:p>
                      <a:pPr>
                        <a:spcBef>
                          <a:spcPts val="0"/>
                        </a:spcBef>
                      </a:pPr>
                      <a:r>
                        <a:rPr lang="en-US" sz="1800" b="1" dirty="0" smtClean="0">
                          <a:solidFill>
                            <a:srgbClr val="00B050"/>
                          </a:solidFill>
                        </a:rPr>
                        <a:t>SAGE</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Baksan</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O</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50 T</a:t>
                      </a:r>
                      <a:endParaRPr lang="en-US" sz="1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4</a:t>
                      </a:r>
                      <a:r>
                        <a:rPr lang="el-GR" sz="1800" b="1" dirty="0" smtClean="0">
                          <a:solidFill>
                            <a:srgbClr val="00B050"/>
                          </a:solidFill>
                        </a:rPr>
                        <a:t>π</a:t>
                      </a:r>
                      <a:endParaRPr lang="en-US" sz="1800" b="1" dirty="0" smtClean="0">
                        <a:solidFill>
                          <a:srgbClr val="00B050"/>
                        </a:solidFill>
                      </a:endParaRPr>
                    </a:p>
                  </a:txBody>
                  <a:tcPr/>
                </a:tc>
                <a:tc>
                  <a:txBody>
                    <a:bodyPr/>
                    <a:lstStyle/>
                    <a:p>
                      <a:pPr>
                        <a:spcBef>
                          <a:spcPts val="0"/>
                        </a:spcBef>
                      </a:pPr>
                      <a:r>
                        <a:rPr lang="en-US" sz="1800" b="1" dirty="0" smtClean="0">
                          <a:solidFill>
                            <a:srgbClr val="00B050"/>
                          </a:solidFill>
                        </a:rPr>
                        <a:t>0.1 MeV</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Gal.</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Solar</a:t>
                      </a:r>
                      <a:endParaRPr lang="en-US" sz="1800" b="1" dirty="0">
                        <a:solidFill>
                          <a:srgbClr val="00B050"/>
                        </a:solidFill>
                      </a:endParaRPr>
                    </a:p>
                  </a:txBody>
                  <a:tcPr/>
                </a:tc>
                <a:tc>
                  <a:txBody>
                    <a:bodyPr/>
                    <a:lstStyle/>
                    <a:p>
                      <a:pPr>
                        <a:spcBef>
                          <a:spcPts val="0"/>
                        </a:spcBef>
                      </a:pPr>
                      <a:endParaRPr lang="en-US" sz="1800" dirty="0"/>
                    </a:p>
                  </a:txBody>
                  <a:tcPr/>
                </a:tc>
              </a:tr>
              <a:tr h="360680">
                <a:tc>
                  <a:txBody>
                    <a:bodyPr/>
                    <a:lstStyle/>
                    <a:p>
                      <a:pPr>
                        <a:spcBef>
                          <a:spcPts val="0"/>
                        </a:spcBef>
                      </a:pPr>
                      <a:r>
                        <a:rPr lang="en-US" sz="1800" dirty="0" smtClean="0"/>
                        <a:t>AMANDA</a:t>
                      </a:r>
                      <a:endParaRPr lang="en-US" sz="1800" dirty="0"/>
                    </a:p>
                  </a:txBody>
                  <a:tcPr/>
                </a:tc>
                <a:tc>
                  <a:txBody>
                    <a:bodyPr/>
                    <a:lstStyle/>
                    <a:p>
                      <a:pPr>
                        <a:spcBef>
                          <a:spcPts val="0"/>
                        </a:spcBef>
                      </a:pPr>
                      <a:r>
                        <a:rPr lang="en-US" sz="1800" dirty="0" smtClean="0"/>
                        <a:t>So. Pole</a:t>
                      </a:r>
                      <a:endParaRPr lang="en-US" sz="1800" dirty="0"/>
                    </a:p>
                  </a:txBody>
                  <a:tcPr/>
                </a:tc>
                <a:tc>
                  <a:txBody>
                    <a:bodyPr/>
                    <a:lstStyle/>
                    <a:p>
                      <a:pPr>
                        <a:spcBef>
                          <a:spcPts val="0"/>
                        </a:spcBef>
                      </a:pPr>
                      <a:r>
                        <a:rPr lang="en-US" sz="1800" dirty="0" smtClean="0"/>
                        <a:t>X</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3x10</a:t>
                      </a:r>
                      <a:r>
                        <a:rPr lang="en-US" sz="1800" baseline="30000" dirty="0" smtClean="0"/>
                        <a:t>4</a:t>
                      </a:r>
                      <a:r>
                        <a:rPr lang="en-US" sz="1800" dirty="0" smtClean="0"/>
                        <a:t> m</a:t>
                      </a:r>
                      <a:r>
                        <a:rPr lang="en-US" sz="1800" baseline="30000" dirty="0" smtClean="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a:t>
                      </a:r>
                      <a:r>
                        <a:rPr lang="el-GR" sz="1800" dirty="0" smtClean="0"/>
                        <a:t>π</a:t>
                      </a:r>
                      <a:endParaRPr lang="en-US" sz="1800" dirty="0" smtClean="0"/>
                    </a:p>
                  </a:txBody>
                  <a:tcPr/>
                </a:tc>
                <a:tc>
                  <a:txBody>
                    <a:bodyPr/>
                    <a:lstStyle/>
                    <a:p>
                      <a:pPr>
                        <a:spcBef>
                          <a:spcPts val="0"/>
                        </a:spcBef>
                      </a:pPr>
                      <a:r>
                        <a:rPr lang="en-US" sz="1800" dirty="0" smtClean="0"/>
                        <a:t>50 GeV</a:t>
                      </a:r>
                      <a:endParaRPr lang="en-US" sz="1800" dirty="0"/>
                    </a:p>
                  </a:txBody>
                  <a:tcPr/>
                </a:tc>
                <a:tc>
                  <a:txBody>
                    <a:bodyPr/>
                    <a:lstStyle/>
                    <a:p>
                      <a:pPr>
                        <a:spcBef>
                          <a:spcPts val="0"/>
                        </a:spcBef>
                      </a:pPr>
                      <a:r>
                        <a:rPr lang="en-US" sz="1800" dirty="0" smtClean="0"/>
                        <a:t>IC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ν</a:t>
                      </a:r>
                      <a:r>
                        <a:rPr lang="en-US" sz="1800" dirty="0" smtClean="0"/>
                        <a:t> </a:t>
                      </a:r>
                      <a:r>
                        <a:rPr lang="en-US" sz="1800" dirty="0" err="1" smtClean="0"/>
                        <a:t>astr</a:t>
                      </a:r>
                      <a:endParaRPr lang="en-US" sz="1800" dirty="0" smtClean="0"/>
                    </a:p>
                  </a:txBody>
                  <a:tcPr/>
                </a:tc>
                <a:tc>
                  <a:txBody>
                    <a:bodyPr/>
                    <a:lstStyle/>
                    <a:p>
                      <a:pPr>
                        <a:spcBef>
                          <a:spcPts val="0"/>
                        </a:spcBef>
                      </a:pPr>
                      <a:endParaRPr lang="en-US" sz="1800"/>
                    </a:p>
                  </a:txBody>
                  <a:tcPr/>
                </a:tc>
              </a:tr>
              <a:tr h="360680">
                <a:tc>
                  <a:txBody>
                    <a:bodyPr/>
                    <a:lstStyle/>
                    <a:p>
                      <a:pPr>
                        <a:spcBef>
                          <a:spcPts val="0"/>
                        </a:spcBef>
                      </a:pPr>
                      <a:r>
                        <a:rPr lang="en-US" sz="1800" b="1" dirty="0" smtClean="0">
                          <a:solidFill>
                            <a:srgbClr val="00B050"/>
                          </a:solidFill>
                        </a:rPr>
                        <a:t>Auger</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Argent.</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O</a:t>
                      </a:r>
                      <a:endParaRPr lang="en-US" sz="1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00B050"/>
                          </a:solidFill>
                        </a:rPr>
                        <a:t>3x10</a:t>
                      </a:r>
                      <a:r>
                        <a:rPr lang="en-US" sz="1800" b="1" baseline="30000" dirty="0" smtClean="0">
                          <a:solidFill>
                            <a:srgbClr val="00B050"/>
                          </a:solidFill>
                        </a:rPr>
                        <a:t>4</a:t>
                      </a:r>
                      <a:r>
                        <a:rPr lang="en-US" sz="1800" b="1" baseline="0" dirty="0" smtClean="0">
                          <a:solidFill>
                            <a:srgbClr val="00B050"/>
                          </a:solidFill>
                        </a:rPr>
                        <a:t>km</a:t>
                      </a:r>
                      <a:r>
                        <a:rPr lang="en-US" sz="1800" b="1" baseline="30000" dirty="0" smtClean="0">
                          <a:solidFill>
                            <a:srgbClr val="00B050"/>
                          </a:solidFill>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2</a:t>
                      </a:r>
                      <a:r>
                        <a:rPr lang="el-GR" sz="1800" b="1" dirty="0" smtClean="0">
                          <a:solidFill>
                            <a:srgbClr val="00B050"/>
                          </a:solidFill>
                        </a:rPr>
                        <a:t>π</a:t>
                      </a:r>
                      <a:endParaRPr lang="en-US" sz="1800" b="1" dirty="0" smtClean="0">
                        <a:solidFill>
                          <a:srgbClr val="00B050"/>
                        </a:solidFill>
                      </a:endParaRPr>
                    </a:p>
                  </a:txBody>
                  <a:tcPr/>
                </a:tc>
                <a:tc>
                  <a:txBody>
                    <a:bodyPr/>
                    <a:lstStyle/>
                    <a:p>
                      <a:pPr>
                        <a:spcBef>
                          <a:spcPts val="0"/>
                        </a:spcBef>
                      </a:pPr>
                      <a:r>
                        <a:rPr lang="en-US" sz="1800" b="1" dirty="0" err="1" smtClean="0">
                          <a:solidFill>
                            <a:srgbClr val="00B050"/>
                          </a:solidFill>
                        </a:rPr>
                        <a:t>EeV</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AC</a:t>
                      </a:r>
                      <a:endParaRPr lang="en-US" sz="1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EAS</a:t>
                      </a:r>
                    </a:p>
                  </a:txBody>
                  <a:tcPr/>
                </a:tc>
                <a:tc>
                  <a:txBody>
                    <a:bodyPr/>
                    <a:lstStyle/>
                    <a:p>
                      <a:pPr>
                        <a:spcBef>
                          <a:spcPts val="0"/>
                        </a:spcBef>
                      </a:pPr>
                      <a:endParaRPr lang="en-US" sz="1800" dirty="0"/>
                    </a:p>
                  </a:txBody>
                  <a:tcPr/>
                </a:tc>
              </a:tr>
              <a:tr h="360680">
                <a:tc>
                  <a:txBody>
                    <a:bodyPr/>
                    <a:lstStyle/>
                    <a:p>
                      <a:pPr>
                        <a:spcBef>
                          <a:spcPts val="0"/>
                        </a:spcBef>
                      </a:pPr>
                      <a:r>
                        <a:rPr lang="en-US" sz="1800" b="1" dirty="0" smtClean="0">
                          <a:solidFill>
                            <a:srgbClr val="00B050"/>
                          </a:solidFill>
                        </a:rPr>
                        <a:t>IceCube</a:t>
                      </a:r>
                      <a:endParaRPr lang="en-US" sz="1800" b="1" dirty="0">
                        <a:solidFill>
                          <a:srgbClr val="00B050"/>
                        </a:solidFill>
                      </a:endParaRPr>
                    </a:p>
                  </a:txBody>
                  <a:tcPr/>
                </a:tc>
                <a:tc>
                  <a:txBody>
                    <a:bodyPr/>
                    <a:lstStyle/>
                    <a:p>
                      <a:pPr>
                        <a:spcBef>
                          <a:spcPts val="0"/>
                        </a:spcBef>
                      </a:pPr>
                      <a:r>
                        <a:rPr lang="en-US" sz="1800" b="1" dirty="0" err="1" smtClean="0">
                          <a:solidFill>
                            <a:srgbClr val="00B050"/>
                          </a:solidFill>
                        </a:rPr>
                        <a:t>So.Pole</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O</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1 km</a:t>
                      </a:r>
                      <a:r>
                        <a:rPr lang="en-US" sz="1800" b="1" baseline="30000" dirty="0" smtClean="0">
                          <a:solidFill>
                            <a:srgbClr val="00B050"/>
                          </a:solidFill>
                        </a:rPr>
                        <a:t>2</a:t>
                      </a:r>
                      <a:endParaRPr lang="en-US" sz="1800" b="1" baseline="300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4</a:t>
                      </a:r>
                      <a:r>
                        <a:rPr lang="el-GR" sz="1800" b="1" dirty="0" smtClean="0">
                          <a:solidFill>
                            <a:srgbClr val="00B050"/>
                          </a:solidFill>
                        </a:rPr>
                        <a:t>π</a:t>
                      </a:r>
                      <a:endParaRPr lang="en-US" sz="1800" b="1" dirty="0" smtClean="0">
                        <a:solidFill>
                          <a:srgbClr val="00B050"/>
                        </a:solidFill>
                      </a:endParaRPr>
                    </a:p>
                  </a:txBody>
                  <a:tcPr/>
                </a:tc>
                <a:tc>
                  <a:txBody>
                    <a:bodyPr/>
                    <a:lstStyle/>
                    <a:p>
                      <a:pPr>
                        <a:spcBef>
                          <a:spcPts val="0"/>
                        </a:spcBef>
                      </a:pPr>
                      <a:r>
                        <a:rPr lang="en-US" sz="1800" b="1" dirty="0" smtClean="0">
                          <a:solidFill>
                            <a:srgbClr val="00B050"/>
                          </a:solidFill>
                        </a:rPr>
                        <a:t>100</a:t>
                      </a:r>
                      <a:r>
                        <a:rPr lang="en-US" sz="1800" b="1" baseline="0" dirty="0" smtClean="0">
                          <a:solidFill>
                            <a:srgbClr val="00B050"/>
                          </a:solidFill>
                        </a:rPr>
                        <a:t> </a:t>
                      </a:r>
                      <a:r>
                        <a:rPr lang="en-US" sz="1800" b="1" dirty="0" smtClean="0">
                          <a:solidFill>
                            <a:srgbClr val="00B050"/>
                          </a:solidFill>
                        </a:rPr>
                        <a:t>GeV</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IC</a:t>
                      </a:r>
                      <a:endParaRPr lang="en-US" sz="1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00B050"/>
                          </a:solidFill>
                        </a:rPr>
                        <a:t>ν</a:t>
                      </a:r>
                      <a:r>
                        <a:rPr lang="en-US" sz="1800" b="1" dirty="0" smtClean="0">
                          <a:solidFill>
                            <a:srgbClr val="00B050"/>
                          </a:solidFill>
                        </a:rPr>
                        <a:t> </a:t>
                      </a:r>
                      <a:r>
                        <a:rPr lang="en-US" sz="1800" b="1" dirty="0" err="1" smtClean="0">
                          <a:solidFill>
                            <a:srgbClr val="00B050"/>
                          </a:solidFill>
                        </a:rPr>
                        <a:t>astr</a:t>
                      </a:r>
                      <a:endParaRPr lang="en-US" sz="1800" b="1" dirty="0" smtClean="0">
                        <a:solidFill>
                          <a:srgbClr val="00B050"/>
                        </a:solidFill>
                      </a:endParaRPr>
                    </a:p>
                  </a:txBody>
                  <a:tcPr/>
                </a:tc>
                <a:tc>
                  <a:txBody>
                    <a:bodyPr/>
                    <a:lstStyle/>
                    <a:p>
                      <a:pPr>
                        <a:spcBef>
                          <a:spcPts val="0"/>
                        </a:spcBef>
                      </a:pPr>
                      <a:endParaRPr lang="en-US" sz="1800" dirty="0"/>
                    </a:p>
                  </a:txBody>
                  <a:tcPr/>
                </a:tc>
              </a:tr>
              <a:tr h="360680">
                <a:tc>
                  <a:txBody>
                    <a:bodyPr/>
                    <a:lstStyle/>
                    <a:p>
                      <a:pPr>
                        <a:spcBef>
                          <a:spcPts val="0"/>
                        </a:spcBef>
                      </a:pPr>
                      <a:r>
                        <a:rPr lang="en-US" sz="1800" dirty="0" smtClean="0"/>
                        <a:t>Borexino</a:t>
                      </a:r>
                      <a:endParaRPr lang="en-US" sz="1800" dirty="0"/>
                    </a:p>
                  </a:txBody>
                  <a:tcPr/>
                </a:tc>
                <a:tc>
                  <a:txBody>
                    <a:bodyPr/>
                    <a:lstStyle/>
                    <a:p>
                      <a:pPr>
                        <a:spcBef>
                          <a:spcPts val="0"/>
                        </a:spcBef>
                      </a:pPr>
                      <a:r>
                        <a:rPr lang="en-US" sz="1800" dirty="0" smtClean="0"/>
                        <a:t>Gr. </a:t>
                      </a:r>
                      <a:r>
                        <a:rPr lang="en-US" sz="1800" dirty="0" err="1" smtClean="0"/>
                        <a:t>Sasso</a:t>
                      </a:r>
                      <a:endParaRPr lang="en-US" sz="1800" dirty="0"/>
                    </a:p>
                  </a:txBody>
                  <a:tcPr/>
                </a:tc>
                <a:tc>
                  <a:txBody>
                    <a:bodyPr/>
                    <a:lstStyle/>
                    <a:p>
                      <a:pPr>
                        <a:spcBef>
                          <a:spcPts val="0"/>
                        </a:spcBef>
                      </a:pPr>
                      <a:r>
                        <a:rPr lang="en-US" sz="1800" dirty="0" smtClean="0"/>
                        <a:t>O&gt;X</a:t>
                      </a:r>
                      <a:endParaRPr lang="en-US" sz="1800" dirty="0"/>
                    </a:p>
                  </a:txBody>
                  <a:tcPr/>
                </a:tc>
                <a:tc>
                  <a:txBody>
                    <a:bodyPr/>
                    <a:lstStyle/>
                    <a:p>
                      <a:pPr>
                        <a:spcBef>
                          <a:spcPts val="0"/>
                        </a:spcBef>
                      </a:pPr>
                      <a:r>
                        <a:rPr lang="en-US" sz="1800" dirty="0" smtClean="0"/>
                        <a:t>100 T</a:t>
                      </a:r>
                      <a:endParaRPr lang="en-US" sz="18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a:t>
                      </a:r>
                      <a:r>
                        <a:rPr lang="el-GR" sz="1800" dirty="0" smtClean="0"/>
                        <a:t>π</a:t>
                      </a:r>
                      <a:endParaRPr lang="en-US" sz="1800" dirty="0" smtClean="0"/>
                    </a:p>
                  </a:txBody>
                  <a:tcPr/>
                </a:tc>
                <a:tc>
                  <a:txBody>
                    <a:bodyPr/>
                    <a:lstStyle/>
                    <a:p>
                      <a:pPr>
                        <a:spcBef>
                          <a:spcPts val="0"/>
                        </a:spcBef>
                      </a:pPr>
                      <a:r>
                        <a:rPr lang="en-US" sz="1800" dirty="0" smtClean="0"/>
                        <a:t>1 MeV</a:t>
                      </a:r>
                      <a:endParaRPr lang="en-US" sz="1800" dirty="0"/>
                    </a:p>
                  </a:txBody>
                  <a:tcPr/>
                </a:tc>
                <a:tc>
                  <a:txBody>
                    <a:bodyPr/>
                    <a:lstStyle/>
                    <a:p>
                      <a:pPr>
                        <a:spcBef>
                          <a:spcPts val="0"/>
                        </a:spcBef>
                      </a:pPr>
                      <a:r>
                        <a:rPr lang="en-US" sz="1800" dirty="0" smtClean="0"/>
                        <a:t>LS</a:t>
                      </a:r>
                      <a:endParaRPr lang="en-US" sz="1800" dirty="0"/>
                    </a:p>
                  </a:txBody>
                  <a:tcPr/>
                </a:tc>
                <a:tc>
                  <a:txBody>
                    <a:bodyPr/>
                    <a:lstStyle/>
                    <a:p>
                      <a:pPr>
                        <a:spcBef>
                          <a:spcPts val="0"/>
                        </a:spcBef>
                      </a:pPr>
                      <a:r>
                        <a:rPr lang="en-US" sz="1800" dirty="0" smtClean="0"/>
                        <a:t>Solar</a:t>
                      </a:r>
                      <a:endParaRPr lang="en-US" sz="1800" dirty="0"/>
                    </a:p>
                  </a:txBody>
                  <a:tcPr/>
                </a:tc>
                <a:tc>
                  <a:txBody>
                    <a:bodyPr/>
                    <a:lstStyle/>
                    <a:p>
                      <a:pPr>
                        <a:spcBef>
                          <a:spcPts val="0"/>
                        </a:spcBef>
                      </a:pPr>
                      <a:endParaRPr lang="en-US" sz="1800"/>
                    </a:p>
                  </a:txBody>
                  <a:tcPr/>
                </a:tc>
              </a:tr>
              <a:tr h="360680">
                <a:tc>
                  <a:txBody>
                    <a:bodyPr/>
                    <a:lstStyle/>
                    <a:p>
                      <a:pPr>
                        <a:spcBef>
                          <a:spcPts val="0"/>
                        </a:spcBef>
                      </a:pPr>
                      <a:r>
                        <a:rPr lang="en-US" sz="1800" dirty="0" smtClean="0"/>
                        <a:t>NESTOR</a:t>
                      </a:r>
                    </a:p>
                  </a:txBody>
                  <a:tcPr/>
                </a:tc>
                <a:tc>
                  <a:txBody>
                    <a:bodyPr/>
                    <a:lstStyle/>
                    <a:p>
                      <a:pPr>
                        <a:spcBef>
                          <a:spcPts val="0"/>
                        </a:spcBef>
                      </a:pPr>
                      <a:r>
                        <a:rPr lang="en-US" sz="1800" dirty="0" smtClean="0"/>
                        <a:t>Greece</a:t>
                      </a:r>
                      <a:endParaRPr lang="en-US" sz="1800" dirty="0"/>
                    </a:p>
                  </a:txBody>
                  <a:tcPr/>
                </a:tc>
                <a:tc>
                  <a:txBody>
                    <a:bodyPr/>
                    <a:lstStyle/>
                    <a:p>
                      <a:pPr>
                        <a:spcBef>
                          <a:spcPts val="0"/>
                        </a:spcBef>
                      </a:pPr>
                      <a:r>
                        <a:rPr lang="en-US" sz="1800" dirty="0" smtClean="0"/>
                        <a:t>X</a:t>
                      </a:r>
                      <a:endParaRPr lang="en-US" sz="1800" dirty="0"/>
                    </a:p>
                  </a:txBody>
                  <a:tcPr/>
                </a:tc>
                <a:tc>
                  <a:txBody>
                    <a:bodyPr/>
                    <a:lstStyle/>
                    <a:p>
                      <a:pPr>
                        <a:spcBef>
                          <a:spcPts val="0"/>
                        </a:spcBef>
                      </a:pPr>
                      <a:r>
                        <a:rPr lang="en-US" sz="1800" dirty="0" smtClean="0"/>
                        <a:t>10</a:t>
                      </a:r>
                      <a:r>
                        <a:rPr lang="en-US" sz="1800" baseline="30000" dirty="0" smtClean="0"/>
                        <a:t>4</a:t>
                      </a:r>
                      <a:r>
                        <a:rPr lang="en-US" sz="1800" dirty="0" smtClean="0"/>
                        <a:t> m</a:t>
                      </a:r>
                      <a:r>
                        <a:rPr lang="en-US" sz="1800" baseline="30000" dirty="0" smtClean="0"/>
                        <a:t>2</a:t>
                      </a:r>
                      <a:endParaRPr lang="en-US" sz="18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a:t>
                      </a:r>
                      <a:r>
                        <a:rPr lang="el-GR" sz="1800" dirty="0" smtClean="0"/>
                        <a:t>π</a:t>
                      </a:r>
                      <a:endParaRPr lang="en-US" sz="1800" dirty="0" smtClean="0"/>
                    </a:p>
                  </a:txBody>
                  <a:tcPr/>
                </a:tc>
                <a:tc>
                  <a:txBody>
                    <a:bodyPr/>
                    <a:lstStyle/>
                    <a:p>
                      <a:pPr>
                        <a:spcBef>
                          <a:spcPts val="0"/>
                        </a:spcBef>
                      </a:pPr>
                      <a:r>
                        <a:rPr lang="en-US" sz="1800" dirty="0" smtClean="0"/>
                        <a:t>GeV</a:t>
                      </a:r>
                      <a:endParaRPr lang="en-US" sz="1800" dirty="0"/>
                    </a:p>
                  </a:txBody>
                  <a:tcPr/>
                </a:tc>
                <a:tc>
                  <a:txBody>
                    <a:bodyPr/>
                    <a:lstStyle/>
                    <a:p>
                      <a:pPr>
                        <a:spcBef>
                          <a:spcPts val="0"/>
                        </a:spcBef>
                      </a:pPr>
                      <a:r>
                        <a:rPr lang="en-US" sz="1800" dirty="0" smtClean="0"/>
                        <a:t>WC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ν</a:t>
                      </a:r>
                      <a:r>
                        <a:rPr lang="en-US" sz="1800" dirty="0" smtClean="0"/>
                        <a:t> </a:t>
                      </a:r>
                      <a:r>
                        <a:rPr lang="en-US" sz="1800" dirty="0" err="1" smtClean="0"/>
                        <a:t>astr</a:t>
                      </a:r>
                      <a:endParaRPr lang="en-US" sz="1800" dirty="0" smtClean="0"/>
                    </a:p>
                  </a:txBody>
                  <a:tcPr/>
                </a:tc>
                <a:tc>
                  <a:txBody>
                    <a:bodyPr/>
                    <a:lstStyle/>
                    <a:p>
                      <a:pPr>
                        <a:spcBef>
                          <a:spcPts val="0"/>
                        </a:spcBef>
                      </a:pPr>
                      <a:endParaRPr lang="en-US" sz="1800" dirty="0"/>
                    </a:p>
                  </a:txBody>
                  <a:tcPr/>
                </a:tc>
              </a:tr>
              <a:tr h="360680">
                <a:tc>
                  <a:txBody>
                    <a:bodyPr/>
                    <a:lstStyle/>
                    <a:p>
                      <a:pPr>
                        <a:spcBef>
                          <a:spcPts val="0"/>
                        </a:spcBef>
                      </a:pPr>
                      <a:r>
                        <a:rPr lang="en-US" sz="1800" dirty="0" smtClean="0"/>
                        <a:t>NEMO</a:t>
                      </a:r>
                    </a:p>
                  </a:txBody>
                  <a:tcPr/>
                </a:tc>
                <a:tc>
                  <a:txBody>
                    <a:bodyPr/>
                    <a:lstStyle/>
                    <a:p>
                      <a:pPr>
                        <a:spcBef>
                          <a:spcPts val="0"/>
                        </a:spcBef>
                      </a:pPr>
                      <a:r>
                        <a:rPr lang="en-US" sz="1800" dirty="0" smtClean="0"/>
                        <a:t>Sicily</a:t>
                      </a:r>
                      <a:endParaRPr lang="en-US" sz="1800" dirty="0"/>
                    </a:p>
                  </a:txBody>
                  <a:tcPr/>
                </a:tc>
                <a:tc>
                  <a:txBody>
                    <a:bodyPr/>
                    <a:lstStyle/>
                    <a:p>
                      <a:pPr>
                        <a:spcBef>
                          <a:spcPts val="0"/>
                        </a:spcBef>
                      </a:pPr>
                      <a:r>
                        <a:rPr lang="en-US" sz="1800" dirty="0" smtClean="0"/>
                        <a:t>X</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r>
                        <a:rPr lang="en-US" sz="1800" baseline="30000" dirty="0" smtClean="0"/>
                        <a:t>4</a:t>
                      </a:r>
                      <a:r>
                        <a:rPr lang="en-US" sz="1800" dirty="0" smtClean="0"/>
                        <a:t> m</a:t>
                      </a:r>
                      <a:r>
                        <a:rPr lang="en-US" sz="1800" baseline="30000" dirty="0" smtClean="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a:t>
                      </a:r>
                      <a:r>
                        <a:rPr lang="el-GR" sz="1800" dirty="0" smtClean="0"/>
                        <a:t>π</a:t>
                      </a:r>
                      <a:endParaRPr lang="en-US" sz="1800" dirty="0" smtClean="0"/>
                    </a:p>
                  </a:txBody>
                  <a:tcPr/>
                </a:tc>
                <a:tc>
                  <a:txBody>
                    <a:bodyPr/>
                    <a:lstStyle/>
                    <a:p>
                      <a:pPr>
                        <a:spcBef>
                          <a:spcPts val="0"/>
                        </a:spcBef>
                      </a:pPr>
                      <a:r>
                        <a:rPr lang="en-US" sz="1800" dirty="0" smtClean="0"/>
                        <a:t>GeV</a:t>
                      </a:r>
                      <a:endParaRPr lang="en-US" sz="1800" dirty="0"/>
                    </a:p>
                  </a:txBody>
                  <a:tcPr/>
                </a:tc>
                <a:tc>
                  <a:txBody>
                    <a:bodyPr/>
                    <a:lstStyle/>
                    <a:p>
                      <a:pPr>
                        <a:spcBef>
                          <a:spcPts val="0"/>
                        </a:spcBef>
                      </a:pPr>
                      <a:r>
                        <a:rPr lang="en-US" sz="1800" dirty="0" smtClean="0"/>
                        <a:t>WC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ν</a:t>
                      </a:r>
                      <a:r>
                        <a:rPr lang="en-US" sz="1800" dirty="0" smtClean="0"/>
                        <a:t> </a:t>
                      </a:r>
                      <a:r>
                        <a:rPr lang="en-US" sz="1800" dirty="0" err="1" smtClean="0"/>
                        <a:t>astr</a:t>
                      </a:r>
                      <a:endParaRPr lang="en-US" sz="1800" dirty="0" smtClean="0"/>
                    </a:p>
                  </a:txBody>
                  <a:tcPr/>
                </a:tc>
                <a:tc>
                  <a:txBody>
                    <a:bodyPr/>
                    <a:lstStyle/>
                    <a:p>
                      <a:pPr>
                        <a:spcBef>
                          <a:spcPts val="0"/>
                        </a:spcBef>
                      </a:pPr>
                      <a:endParaRPr lang="en-US" sz="1800" dirty="0"/>
                    </a:p>
                  </a:txBody>
                  <a:tcPr/>
                </a:tc>
              </a:tr>
              <a:tr h="360680">
                <a:tc>
                  <a:txBody>
                    <a:bodyPr/>
                    <a:lstStyle/>
                    <a:p>
                      <a:pPr>
                        <a:spcBef>
                          <a:spcPts val="0"/>
                        </a:spcBef>
                      </a:pPr>
                      <a:r>
                        <a:rPr lang="en-US" sz="1800" b="1" dirty="0" smtClean="0">
                          <a:solidFill>
                            <a:srgbClr val="00B050"/>
                          </a:solidFill>
                        </a:rPr>
                        <a:t>Antares</a:t>
                      </a:r>
                    </a:p>
                  </a:txBody>
                  <a:tcPr/>
                </a:tc>
                <a:tc>
                  <a:txBody>
                    <a:bodyPr/>
                    <a:lstStyle/>
                    <a:p>
                      <a:pPr>
                        <a:spcBef>
                          <a:spcPts val="0"/>
                        </a:spcBef>
                      </a:pPr>
                      <a:r>
                        <a:rPr lang="en-US" sz="1800" b="1" dirty="0" smtClean="0">
                          <a:solidFill>
                            <a:srgbClr val="00B050"/>
                          </a:solidFill>
                        </a:rPr>
                        <a:t>France</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O</a:t>
                      </a:r>
                      <a:endParaRPr lang="en-US" sz="1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3x10</a:t>
                      </a:r>
                      <a:r>
                        <a:rPr lang="en-US" sz="1800" b="1" baseline="30000" dirty="0" smtClean="0">
                          <a:solidFill>
                            <a:srgbClr val="00B050"/>
                          </a:solidFill>
                        </a:rPr>
                        <a:t>4</a:t>
                      </a:r>
                      <a:r>
                        <a:rPr lang="en-US" sz="1800" b="1" dirty="0" smtClean="0">
                          <a:solidFill>
                            <a:srgbClr val="00B050"/>
                          </a:solidFill>
                        </a:rPr>
                        <a:t> m</a:t>
                      </a:r>
                      <a:r>
                        <a:rPr lang="en-US" sz="1800" b="1" baseline="30000" dirty="0" smtClean="0">
                          <a:solidFill>
                            <a:srgbClr val="00B050"/>
                          </a:solidFill>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2</a:t>
                      </a:r>
                      <a:r>
                        <a:rPr lang="el-GR" sz="1800" b="1" dirty="0" smtClean="0">
                          <a:solidFill>
                            <a:srgbClr val="00B050"/>
                          </a:solidFill>
                        </a:rPr>
                        <a:t>π</a:t>
                      </a:r>
                      <a:endParaRPr lang="en-US" sz="1800" b="1" dirty="0" smtClean="0">
                        <a:solidFill>
                          <a:srgbClr val="00B050"/>
                        </a:solidFill>
                      </a:endParaRPr>
                    </a:p>
                  </a:txBody>
                  <a:tcPr/>
                </a:tc>
                <a:tc>
                  <a:txBody>
                    <a:bodyPr/>
                    <a:lstStyle/>
                    <a:p>
                      <a:pPr>
                        <a:spcBef>
                          <a:spcPts val="0"/>
                        </a:spcBef>
                      </a:pPr>
                      <a:r>
                        <a:rPr lang="en-US" sz="1800" b="1" dirty="0" smtClean="0">
                          <a:solidFill>
                            <a:srgbClr val="00B050"/>
                          </a:solidFill>
                        </a:rPr>
                        <a:t>20 GeV</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WC</a:t>
                      </a:r>
                      <a:endParaRPr lang="en-US" sz="1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dirty="0" smtClean="0">
                          <a:solidFill>
                            <a:srgbClr val="00B050"/>
                          </a:solidFill>
                        </a:rPr>
                        <a:t>ν</a:t>
                      </a:r>
                      <a:r>
                        <a:rPr lang="en-US" sz="1800" b="1" dirty="0" smtClean="0">
                          <a:solidFill>
                            <a:srgbClr val="00B050"/>
                          </a:solidFill>
                        </a:rPr>
                        <a:t> </a:t>
                      </a:r>
                      <a:r>
                        <a:rPr lang="en-US" sz="1800" b="1" dirty="0" err="1" smtClean="0">
                          <a:solidFill>
                            <a:srgbClr val="00B050"/>
                          </a:solidFill>
                        </a:rPr>
                        <a:t>astr</a:t>
                      </a:r>
                      <a:endParaRPr lang="en-US" sz="1800" b="1" dirty="0" smtClean="0">
                        <a:solidFill>
                          <a:srgbClr val="00B050"/>
                        </a:solidFill>
                      </a:endParaRPr>
                    </a:p>
                  </a:txBody>
                  <a:tcPr/>
                </a:tc>
                <a:tc>
                  <a:txBody>
                    <a:bodyPr/>
                    <a:lstStyle/>
                    <a:p>
                      <a:pPr>
                        <a:spcBef>
                          <a:spcPts val="0"/>
                        </a:spcBef>
                      </a:pPr>
                      <a:endParaRPr lang="en-US" sz="1800" dirty="0"/>
                    </a:p>
                  </a:txBody>
                  <a:tcPr/>
                </a:tc>
              </a:tr>
              <a:tr h="360680">
                <a:tc>
                  <a:txBody>
                    <a:bodyPr/>
                    <a:lstStyle/>
                    <a:p>
                      <a:pPr>
                        <a:spcBef>
                          <a:spcPts val="0"/>
                        </a:spcBef>
                      </a:pPr>
                      <a:r>
                        <a:rPr lang="en-US" sz="1800" b="1" dirty="0" smtClean="0">
                          <a:solidFill>
                            <a:srgbClr val="00B050"/>
                          </a:solidFill>
                        </a:rPr>
                        <a:t>SuperK</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Japan</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O</a:t>
                      </a:r>
                      <a:endParaRPr lang="en-US" sz="1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00B050"/>
                          </a:solidFill>
                        </a:rPr>
                        <a:t>22 </a:t>
                      </a:r>
                      <a:r>
                        <a:rPr lang="en-US" sz="1800" b="1" baseline="0" dirty="0" err="1" smtClean="0">
                          <a:solidFill>
                            <a:srgbClr val="00B050"/>
                          </a:solidFill>
                        </a:rPr>
                        <a:t>kT</a:t>
                      </a:r>
                      <a:endParaRPr lang="en-US" sz="1800" b="1" baseline="30000" dirty="0" smtClean="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4</a:t>
                      </a:r>
                      <a:r>
                        <a:rPr lang="el-GR" sz="1800" b="1" dirty="0" smtClean="0">
                          <a:solidFill>
                            <a:srgbClr val="00B050"/>
                          </a:solidFill>
                        </a:rPr>
                        <a:t>π</a:t>
                      </a:r>
                      <a:endParaRPr lang="en-US" sz="1800" b="1" dirty="0" smtClean="0">
                        <a:solidFill>
                          <a:srgbClr val="00B050"/>
                        </a:solidFill>
                      </a:endParaRPr>
                    </a:p>
                  </a:txBody>
                  <a:tcPr/>
                </a:tc>
                <a:tc>
                  <a:txBody>
                    <a:bodyPr/>
                    <a:lstStyle/>
                    <a:p>
                      <a:pPr>
                        <a:spcBef>
                          <a:spcPts val="0"/>
                        </a:spcBef>
                      </a:pPr>
                      <a:r>
                        <a:rPr lang="en-US" sz="1800" b="1" dirty="0" smtClean="0">
                          <a:solidFill>
                            <a:srgbClr val="00B050"/>
                          </a:solidFill>
                        </a:rPr>
                        <a:t>4 MeV</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WC</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PDK</a:t>
                      </a:r>
                      <a:endParaRPr lang="en-US" sz="1800" b="1" dirty="0">
                        <a:solidFill>
                          <a:srgbClr val="00B050"/>
                        </a:solidFill>
                      </a:endParaRPr>
                    </a:p>
                  </a:txBody>
                  <a:tcPr/>
                </a:tc>
                <a:tc>
                  <a:txBody>
                    <a:bodyPr/>
                    <a:lstStyle/>
                    <a:p>
                      <a:pPr>
                        <a:spcBef>
                          <a:spcPts val="0"/>
                        </a:spcBef>
                      </a:pPr>
                      <a:endParaRPr lang="en-US" sz="1800"/>
                    </a:p>
                  </a:txBody>
                  <a:tcPr/>
                </a:tc>
              </a:tr>
              <a:tr h="360680">
                <a:tc>
                  <a:txBody>
                    <a:bodyPr/>
                    <a:lstStyle/>
                    <a:p>
                      <a:pPr>
                        <a:spcBef>
                          <a:spcPts val="0"/>
                        </a:spcBef>
                      </a:pPr>
                      <a:r>
                        <a:rPr lang="en-US" sz="1800" dirty="0" smtClean="0"/>
                        <a:t>SNO</a:t>
                      </a:r>
                      <a:endParaRPr lang="en-US" sz="1800" dirty="0"/>
                    </a:p>
                  </a:txBody>
                  <a:tcPr/>
                </a:tc>
                <a:tc>
                  <a:txBody>
                    <a:bodyPr/>
                    <a:lstStyle/>
                    <a:p>
                      <a:pPr>
                        <a:spcBef>
                          <a:spcPts val="0"/>
                        </a:spcBef>
                      </a:pPr>
                      <a:r>
                        <a:rPr lang="en-US" sz="1800" dirty="0" smtClean="0"/>
                        <a:t>Canada</a:t>
                      </a:r>
                      <a:endParaRPr lang="en-US" sz="1800" dirty="0"/>
                    </a:p>
                  </a:txBody>
                  <a:tcPr/>
                </a:tc>
                <a:tc>
                  <a:txBody>
                    <a:bodyPr/>
                    <a:lstStyle/>
                    <a:p>
                      <a:pPr>
                        <a:spcBef>
                          <a:spcPts val="0"/>
                        </a:spcBef>
                      </a:pPr>
                      <a:r>
                        <a:rPr lang="en-US" sz="1800" dirty="0" smtClean="0"/>
                        <a:t>X</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1 </a:t>
                      </a:r>
                      <a:r>
                        <a:rPr lang="en-US" sz="1800" baseline="0" dirty="0" err="1" smtClean="0"/>
                        <a:t>kT</a:t>
                      </a:r>
                      <a:endParaRPr lang="en-US" sz="1800" baseline="0" dirty="0" smtClean="0"/>
                    </a:p>
                  </a:txBody>
                  <a:tcPr/>
                </a:tc>
                <a:tc>
                  <a:txBody>
                    <a:bodyPr/>
                    <a:lstStyle/>
                    <a:p>
                      <a:pPr>
                        <a:spcBef>
                          <a:spcPts val="0"/>
                        </a:spcBef>
                      </a:pPr>
                      <a:r>
                        <a:rPr lang="en-US" sz="1800" dirty="0" smtClean="0"/>
                        <a:t>4</a:t>
                      </a:r>
                      <a:r>
                        <a:rPr lang="el-GR" sz="1800" dirty="0" smtClean="0"/>
                        <a:t>π</a:t>
                      </a:r>
                      <a:endParaRPr lang="en-US" sz="1800" dirty="0"/>
                    </a:p>
                  </a:txBody>
                  <a:tcPr/>
                </a:tc>
                <a:tc>
                  <a:txBody>
                    <a:bodyPr/>
                    <a:lstStyle/>
                    <a:p>
                      <a:pPr>
                        <a:spcBef>
                          <a:spcPts val="0"/>
                        </a:spcBef>
                      </a:pPr>
                      <a:r>
                        <a:rPr lang="en-US" sz="1800" dirty="0" smtClean="0"/>
                        <a:t>2 MeV</a:t>
                      </a:r>
                      <a:endParaRPr lang="en-US" sz="1800" dirty="0"/>
                    </a:p>
                  </a:txBody>
                  <a:tcPr/>
                </a:tc>
                <a:tc>
                  <a:txBody>
                    <a:bodyPr/>
                    <a:lstStyle/>
                    <a:p>
                      <a:pPr>
                        <a:spcBef>
                          <a:spcPts val="0"/>
                        </a:spcBef>
                      </a:pPr>
                      <a:r>
                        <a:rPr lang="en-US" sz="1800" dirty="0" smtClean="0"/>
                        <a:t>HWC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a:t>
                      </a:r>
                      <a:r>
                        <a:rPr lang="el-GR" sz="1800" dirty="0" smtClean="0"/>
                        <a:t>ν</a:t>
                      </a:r>
                      <a:r>
                        <a:rPr lang="en-US" sz="1800" dirty="0" smtClean="0"/>
                        <a:t> </a:t>
                      </a:r>
                      <a:r>
                        <a:rPr lang="en-US" sz="1800" dirty="0" err="1" smtClean="0"/>
                        <a:t>astr</a:t>
                      </a:r>
                      <a:endParaRPr lang="en-US" sz="1800" dirty="0" smtClean="0"/>
                    </a:p>
                  </a:txBody>
                  <a:tcPr/>
                </a:tc>
                <a:tc>
                  <a:txBody>
                    <a:bodyPr/>
                    <a:lstStyle/>
                    <a:p>
                      <a:pPr>
                        <a:spcBef>
                          <a:spcPts val="0"/>
                        </a:spcBef>
                      </a:pPr>
                      <a:endParaRPr lang="en-US" sz="1800"/>
                    </a:p>
                  </a:txBody>
                  <a:tcPr/>
                </a:tc>
              </a:tr>
              <a:tr h="360680">
                <a:tc>
                  <a:txBody>
                    <a:bodyPr/>
                    <a:lstStyle/>
                    <a:p>
                      <a:pPr>
                        <a:spcBef>
                          <a:spcPts val="0"/>
                        </a:spcBef>
                      </a:pPr>
                      <a:r>
                        <a:rPr lang="en-US" sz="1800" b="1" dirty="0" smtClean="0">
                          <a:solidFill>
                            <a:srgbClr val="00B050"/>
                          </a:solidFill>
                        </a:rPr>
                        <a:t>KamLAND</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Japan</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O</a:t>
                      </a:r>
                      <a:endParaRPr lang="en-US" sz="1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600</a:t>
                      </a:r>
                      <a:r>
                        <a:rPr lang="en-US" sz="1800" b="1" baseline="0" dirty="0" smtClean="0">
                          <a:solidFill>
                            <a:srgbClr val="00B050"/>
                          </a:solidFill>
                        </a:rPr>
                        <a:t> T</a:t>
                      </a:r>
                      <a:endParaRPr lang="en-US" sz="1800" b="1" baseline="30000" dirty="0" smtClean="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4</a:t>
                      </a:r>
                      <a:r>
                        <a:rPr lang="el-GR" sz="1800" b="1" dirty="0" smtClean="0">
                          <a:solidFill>
                            <a:srgbClr val="00B050"/>
                          </a:solidFill>
                        </a:rPr>
                        <a:t>π</a:t>
                      </a:r>
                      <a:endParaRPr lang="en-US" sz="1800" b="1" dirty="0" smtClean="0">
                        <a:solidFill>
                          <a:srgbClr val="00B050"/>
                        </a:solidFill>
                      </a:endParaRPr>
                    </a:p>
                  </a:txBody>
                  <a:tcPr/>
                </a:tc>
                <a:tc>
                  <a:txBody>
                    <a:bodyPr/>
                    <a:lstStyle/>
                    <a:p>
                      <a:pPr>
                        <a:spcBef>
                          <a:spcPts val="0"/>
                        </a:spcBef>
                      </a:pPr>
                      <a:r>
                        <a:rPr lang="en-US" sz="1800" b="1" dirty="0" smtClean="0">
                          <a:solidFill>
                            <a:srgbClr val="00B050"/>
                          </a:solidFill>
                        </a:rPr>
                        <a:t>1.8 MeV</a:t>
                      </a:r>
                      <a:endParaRPr lang="en-US" sz="1800" b="1" dirty="0">
                        <a:solidFill>
                          <a:srgbClr val="00B050"/>
                        </a:solidFill>
                      </a:endParaRPr>
                    </a:p>
                  </a:txBody>
                  <a:tcPr/>
                </a:tc>
                <a:tc>
                  <a:txBody>
                    <a:bodyPr/>
                    <a:lstStyle/>
                    <a:p>
                      <a:pPr>
                        <a:spcBef>
                          <a:spcPts val="0"/>
                        </a:spcBef>
                      </a:pPr>
                      <a:r>
                        <a:rPr lang="en-US" sz="1800" b="1" dirty="0" smtClean="0">
                          <a:solidFill>
                            <a:srgbClr val="00B050"/>
                          </a:solidFill>
                        </a:rPr>
                        <a:t>LS</a:t>
                      </a:r>
                      <a:endParaRPr lang="en-US" sz="18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B050"/>
                          </a:solidFill>
                        </a:rPr>
                        <a:t>r</a:t>
                      </a:r>
                      <a:r>
                        <a:rPr lang="el-GR" sz="1800" b="1" dirty="0" smtClean="0">
                          <a:solidFill>
                            <a:srgbClr val="00B050"/>
                          </a:solidFill>
                        </a:rPr>
                        <a:t>ν</a:t>
                      </a:r>
                      <a:r>
                        <a:rPr lang="en-US" sz="1800" b="1" dirty="0" smtClean="0">
                          <a:solidFill>
                            <a:srgbClr val="00B050"/>
                          </a:solidFill>
                        </a:rPr>
                        <a:t> </a:t>
                      </a:r>
                      <a:r>
                        <a:rPr lang="en-US" sz="1800" b="1" dirty="0" err="1" smtClean="0">
                          <a:solidFill>
                            <a:srgbClr val="00B050"/>
                          </a:solidFill>
                        </a:rPr>
                        <a:t>osc</a:t>
                      </a:r>
                      <a:endParaRPr lang="en-US" sz="1800" b="1" dirty="0" smtClean="0">
                        <a:solidFill>
                          <a:srgbClr val="00B050"/>
                        </a:solidFill>
                      </a:endParaRPr>
                    </a:p>
                  </a:txBody>
                  <a:tcPr/>
                </a:tc>
                <a:tc>
                  <a:txBody>
                    <a:bodyPr/>
                    <a:lstStyle/>
                    <a:p>
                      <a:pPr>
                        <a:spcBef>
                          <a:spcPts val="0"/>
                        </a:spcBef>
                      </a:pPr>
                      <a:endParaRPr lang="en-US" sz="1800"/>
                    </a:p>
                  </a:txBody>
                  <a:tcPr/>
                </a:tc>
              </a:tr>
              <a:tr h="360680">
                <a:tc>
                  <a:txBody>
                    <a:bodyPr/>
                    <a:lstStyle/>
                    <a:p>
                      <a:pPr>
                        <a:spcBef>
                          <a:spcPts val="0"/>
                        </a:spcBef>
                      </a:pPr>
                      <a:r>
                        <a:rPr lang="en-US" sz="1800" dirty="0" smtClean="0"/>
                        <a:t>Anita</a:t>
                      </a:r>
                      <a:endParaRPr lang="en-US" sz="1800" dirty="0"/>
                    </a:p>
                  </a:txBody>
                  <a:tcPr/>
                </a:tc>
                <a:tc>
                  <a:txBody>
                    <a:bodyPr/>
                    <a:lstStyle/>
                    <a:p>
                      <a:pPr>
                        <a:spcBef>
                          <a:spcPts val="0"/>
                        </a:spcBef>
                      </a:pPr>
                      <a:r>
                        <a:rPr lang="en-US" sz="1800" dirty="0" smtClean="0"/>
                        <a:t>Antarctic</a:t>
                      </a:r>
                      <a:endParaRPr lang="en-US" sz="1800" dirty="0"/>
                    </a:p>
                  </a:txBody>
                  <a:tcPr/>
                </a:tc>
                <a:tc>
                  <a:txBody>
                    <a:bodyPr/>
                    <a:lstStyle/>
                    <a:p>
                      <a:pPr>
                        <a:spcBef>
                          <a:spcPts val="0"/>
                        </a:spcBef>
                      </a:pPr>
                      <a:r>
                        <a:rPr lang="en-US" sz="1800" dirty="0" smtClean="0"/>
                        <a:t>X</a:t>
                      </a:r>
                      <a:endParaRPr lang="en-US" sz="1800" dirty="0"/>
                    </a:p>
                  </a:txBody>
                  <a:tcPr/>
                </a:tc>
                <a:tc>
                  <a:txBody>
                    <a:bodyPr/>
                    <a:lstStyle/>
                    <a:p>
                      <a:pPr>
                        <a:spcBef>
                          <a:spcPts val="0"/>
                        </a:spcBef>
                      </a:pPr>
                      <a:r>
                        <a:rPr lang="en-US" sz="1800" dirty="0" smtClean="0"/>
                        <a:t>10</a:t>
                      </a:r>
                      <a:r>
                        <a:rPr lang="en-US" sz="1800" baseline="30000" dirty="0" smtClean="0"/>
                        <a:t>6 </a:t>
                      </a:r>
                      <a:r>
                        <a:rPr lang="en-US" sz="1800" dirty="0" smtClean="0"/>
                        <a:t>km</a:t>
                      </a:r>
                      <a:r>
                        <a:rPr lang="en-US" sz="1800" baseline="30000" dirty="0" smtClean="0"/>
                        <a:t>2</a:t>
                      </a:r>
                      <a:endParaRPr lang="en-US" sz="1800" baseline="30000" dirty="0"/>
                    </a:p>
                  </a:txBody>
                  <a:tcPr/>
                </a:tc>
                <a:tc>
                  <a:txBody>
                    <a:bodyPr/>
                    <a:lstStyle/>
                    <a:p>
                      <a:pPr>
                        <a:spcBef>
                          <a:spcPts val="0"/>
                        </a:spcBef>
                      </a:pPr>
                      <a:r>
                        <a:rPr lang="en-US" sz="1800" dirty="0" smtClean="0"/>
                        <a:t>10</a:t>
                      </a:r>
                      <a:r>
                        <a:rPr lang="en-US" sz="1800" baseline="30000" dirty="0" smtClean="0"/>
                        <a:t>-6</a:t>
                      </a:r>
                      <a:endParaRPr lang="en-US" sz="1800" baseline="30000" dirty="0"/>
                    </a:p>
                  </a:txBody>
                  <a:tcPr/>
                </a:tc>
                <a:tc>
                  <a:txBody>
                    <a:bodyPr/>
                    <a:lstStyle/>
                    <a:p>
                      <a:pPr>
                        <a:spcBef>
                          <a:spcPts val="0"/>
                        </a:spcBef>
                      </a:pPr>
                      <a:r>
                        <a:rPr lang="en-US" sz="1800" dirty="0" smtClean="0"/>
                        <a:t>5 </a:t>
                      </a:r>
                      <a:r>
                        <a:rPr lang="en-US" sz="1800" dirty="0" err="1" smtClean="0"/>
                        <a:t>EeV</a:t>
                      </a:r>
                      <a:endParaRPr lang="en-US" sz="1800" dirty="0"/>
                    </a:p>
                  </a:txBody>
                  <a:tcPr/>
                </a:tc>
                <a:tc>
                  <a:txBody>
                    <a:bodyPr/>
                    <a:lstStyle/>
                    <a:p>
                      <a:pPr>
                        <a:spcBef>
                          <a:spcPts val="0"/>
                        </a:spcBef>
                      </a:pPr>
                      <a:r>
                        <a:rPr lang="en-US" sz="1800" dirty="0" smtClean="0"/>
                        <a:t>ICR</a:t>
                      </a:r>
                      <a:endParaRPr lang="en-US" sz="1800" dirty="0"/>
                    </a:p>
                  </a:txBody>
                  <a:tcPr/>
                </a:tc>
                <a:tc>
                  <a:txBody>
                    <a:bodyPr/>
                    <a:lstStyle/>
                    <a:p>
                      <a:pPr>
                        <a:spcBef>
                          <a:spcPts val="0"/>
                        </a:spcBef>
                      </a:pPr>
                      <a:r>
                        <a:rPr lang="el-GR" sz="1800" dirty="0" smtClean="0"/>
                        <a:t>ν</a:t>
                      </a:r>
                      <a:r>
                        <a:rPr lang="en-US" sz="1800" dirty="0" smtClean="0"/>
                        <a:t> </a:t>
                      </a:r>
                      <a:r>
                        <a:rPr lang="en-US" sz="1800" dirty="0" err="1" smtClean="0"/>
                        <a:t>astr</a:t>
                      </a:r>
                      <a:endParaRPr lang="en-US" sz="1800" dirty="0"/>
                    </a:p>
                  </a:txBody>
                  <a:tcPr/>
                </a:tc>
                <a:tc>
                  <a:txBody>
                    <a:bodyPr/>
                    <a:lstStyle/>
                    <a:p>
                      <a:pPr>
                        <a:spcBef>
                          <a:spcPts val="0"/>
                        </a:spcBef>
                      </a:pPr>
                      <a:endParaRPr lang="en-US" sz="1800"/>
                    </a:p>
                  </a:txBody>
                  <a:tcPr/>
                </a:tc>
              </a:tr>
              <a:tr h="360680">
                <a:tc>
                  <a:txBody>
                    <a:bodyPr/>
                    <a:lstStyle/>
                    <a:p>
                      <a:pPr>
                        <a:spcBef>
                          <a:spcPts val="0"/>
                        </a:spcBef>
                      </a:pPr>
                      <a:r>
                        <a:rPr lang="en-US" sz="1800" dirty="0" smtClean="0"/>
                        <a:t>ARA</a:t>
                      </a:r>
                      <a:endParaRPr lang="en-US" sz="1800" dirty="0"/>
                    </a:p>
                  </a:txBody>
                  <a:tcPr/>
                </a:tc>
                <a:tc>
                  <a:txBody>
                    <a:bodyPr/>
                    <a:lstStyle/>
                    <a:p>
                      <a:pPr>
                        <a:spcBef>
                          <a:spcPts val="0"/>
                        </a:spcBef>
                      </a:pPr>
                      <a:r>
                        <a:rPr lang="en-US" sz="1800" dirty="0" smtClean="0"/>
                        <a:t>So. Pole</a:t>
                      </a:r>
                      <a:endParaRPr lang="en-US" sz="1800" dirty="0"/>
                    </a:p>
                  </a:txBody>
                  <a:tcPr/>
                </a:tc>
                <a:tc>
                  <a:txBody>
                    <a:bodyPr/>
                    <a:lstStyle/>
                    <a:p>
                      <a:pPr>
                        <a:spcBef>
                          <a:spcPts val="0"/>
                        </a:spcBef>
                      </a:pPr>
                      <a:r>
                        <a:rPr lang="en-US" sz="1800" dirty="0" smtClean="0"/>
                        <a:t>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100 km</a:t>
                      </a:r>
                      <a:r>
                        <a:rPr lang="en-US" sz="1800" baseline="30000" dirty="0" smtClean="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a:t>
                      </a:r>
                      <a:r>
                        <a:rPr lang="el-GR" sz="1800" dirty="0" smtClean="0"/>
                        <a:t>π</a:t>
                      </a:r>
                      <a:endParaRPr lang="en-US" sz="1800" dirty="0" smtClean="0"/>
                    </a:p>
                  </a:txBody>
                  <a:tcPr/>
                </a:tc>
                <a:tc>
                  <a:txBody>
                    <a:bodyPr/>
                    <a:lstStyle/>
                    <a:p>
                      <a:pPr>
                        <a:spcBef>
                          <a:spcPts val="0"/>
                        </a:spcBef>
                      </a:pPr>
                      <a:r>
                        <a:rPr lang="en-US" sz="1800" dirty="0" smtClean="0"/>
                        <a:t>~ </a:t>
                      </a:r>
                      <a:r>
                        <a:rPr lang="en-US" sz="1800" dirty="0" err="1" smtClean="0"/>
                        <a:t>EeV</a:t>
                      </a:r>
                      <a:endParaRPr lang="en-US" sz="1800" dirty="0"/>
                    </a:p>
                  </a:txBody>
                  <a:tcPr/>
                </a:tc>
                <a:tc>
                  <a:txBody>
                    <a:bodyPr/>
                    <a:lstStyle/>
                    <a:p>
                      <a:pPr>
                        <a:spcBef>
                          <a:spcPts val="0"/>
                        </a:spcBef>
                      </a:pPr>
                      <a:r>
                        <a:rPr lang="en-US" sz="1800" dirty="0" smtClean="0"/>
                        <a:t>IR</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ν</a:t>
                      </a:r>
                      <a:r>
                        <a:rPr lang="en-US" sz="1800" dirty="0" smtClean="0"/>
                        <a:t> </a:t>
                      </a:r>
                      <a:r>
                        <a:rPr lang="en-US" sz="1800" dirty="0" err="1" smtClean="0"/>
                        <a:t>astr</a:t>
                      </a:r>
                      <a:endParaRPr lang="en-US" sz="1800" dirty="0" smtClean="0"/>
                    </a:p>
                  </a:txBody>
                  <a:tcPr/>
                </a:tc>
                <a:tc>
                  <a:txBody>
                    <a:bodyPr/>
                    <a:lstStyle/>
                    <a:p>
                      <a:pPr>
                        <a:spcBef>
                          <a:spcPts val="0"/>
                        </a:spcBef>
                      </a:pPr>
                      <a:endParaRPr lang="en-US" sz="1800"/>
                    </a:p>
                  </a:txBody>
                  <a:tcPr/>
                </a:tc>
              </a:tr>
              <a:tr h="360680">
                <a:tc>
                  <a:txBody>
                    <a:bodyPr/>
                    <a:lstStyle/>
                    <a:p>
                      <a:pPr>
                        <a:spcBef>
                          <a:spcPts val="0"/>
                        </a:spcBef>
                      </a:pPr>
                      <a:r>
                        <a:rPr lang="en-US" sz="1800" dirty="0" smtClean="0"/>
                        <a:t>Arianna</a:t>
                      </a:r>
                      <a:endParaRPr lang="en-US" sz="1800" dirty="0"/>
                    </a:p>
                  </a:txBody>
                  <a:tcPr/>
                </a:tc>
                <a:tc>
                  <a:txBody>
                    <a:bodyPr/>
                    <a:lstStyle/>
                    <a:p>
                      <a:pPr>
                        <a:spcBef>
                          <a:spcPts val="0"/>
                        </a:spcBef>
                      </a:pPr>
                      <a:r>
                        <a:rPr lang="en-US" sz="1800" dirty="0" smtClean="0"/>
                        <a:t>Antarctic</a:t>
                      </a:r>
                      <a:endParaRPr lang="en-US" sz="1800" dirty="0"/>
                    </a:p>
                  </a:txBody>
                  <a:tcPr/>
                </a:tc>
                <a:tc>
                  <a:txBody>
                    <a:bodyPr/>
                    <a:lstStyle/>
                    <a:p>
                      <a:pPr>
                        <a:spcBef>
                          <a:spcPts val="0"/>
                        </a:spcBef>
                      </a:pPr>
                      <a:r>
                        <a:rPr lang="en-US" sz="1800" dirty="0" smtClean="0"/>
                        <a:t>C</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10 </a:t>
                      </a:r>
                      <a:r>
                        <a:rPr lang="en-US" sz="1800" dirty="0" smtClean="0"/>
                        <a:t>km</a:t>
                      </a:r>
                      <a:r>
                        <a:rPr lang="en-US" sz="1800" baseline="30000" dirty="0" smtClean="0"/>
                        <a:t>2</a:t>
                      </a:r>
                      <a:r>
                        <a:rPr lang="en-US" sz="1800" baseline="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a:t>
                      </a:r>
                      <a:r>
                        <a:rPr lang="el-GR" sz="1800" dirty="0" smtClean="0"/>
                        <a:t>π</a:t>
                      </a:r>
                      <a:endParaRPr lang="en-US" sz="1800" dirty="0" smtClean="0"/>
                    </a:p>
                  </a:txBody>
                  <a:tcPr/>
                </a:tc>
                <a:tc>
                  <a:txBody>
                    <a:bodyPr/>
                    <a:lstStyle/>
                    <a:p>
                      <a:pPr>
                        <a:spcBef>
                          <a:spcPts val="0"/>
                        </a:spcBef>
                      </a:pPr>
                      <a:r>
                        <a:rPr lang="en-US" sz="1800" dirty="0" smtClean="0"/>
                        <a:t>&gt;</a:t>
                      </a:r>
                      <a:r>
                        <a:rPr lang="en-US" sz="1800" dirty="0" err="1" smtClean="0"/>
                        <a:t>EeV</a:t>
                      </a:r>
                      <a:endParaRPr lang="en-US" sz="1800" dirty="0"/>
                    </a:p>
                  </a:txBody>
                  <a:tcPr/>
                </a:tc>
                <a:tc>
                  <a:txBody>
                    <a:bodyPr/>
                    <a:lstStyle/>
                    <a:p>
                      <a:pPr>
                        <a:spcBef>
                          <a:spcPts val="0"/>
                        </a:spcBef>
                      </a:pPr>
                      <a:r>
                        <a:rPr lang="en-US" sz="1800" dirty="0" smtClean="0"/>
                        <a:t>IR</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ν</a:t>
                      </a:r>
                      <a:r>
                        <a:rPr lang="en-US" sz="1800" dirty="0" smtClean="0"/>
                        <a:t> </a:t>
                      </a:r>
                      <a:r>
                        <a:rPr lang="en-US" sz="1800" dirty="0" err="1" smtClean="0"/>
                        <a:t>astr</a:t>
                      </a:r>
                      <a:endParaRPr lang="en-US" sz="1800" dirty="0" smtClean="0"/>
                    </a:p>
                  </a:txBody>
                  <a:tcPr/>
                </a:tc>
                <a:tc>
                  <a:txBody>
                    <a:bodyPr/>
                    <a:lstStyle/>
                    <a:p>
                      <a:pPr>
                        <a:spcBef>
                          <a:spcPts val="0"/>
                        </a:spcBef>
                      </a:pPr>
                      <a:endParaRPr lang="en-US" sz="1800" dirty="0"/>
                    </a:p>
                  </a:txBody>
                  <a:tcPr/>
                </a:tc>
              </a:tr>
              <a:tr h="360680">
                <a:tc>
                  <a:txBody>
                    <a:bodyPr/>
                    <a:lstStyle/>
                    <a:p>
                      <a:pPr>
                        <a:spcBef>
                          <a:spcPts val="0"/>
                        </a:spcBef>
                      </a:pPr>
                      <a:r>
                        <a:rPr lang="en-US" sz="1800" dirty="0" smtClean="0"/>
                        <a:t>SNO+</a:t>
                      </a:r>
                      <a:endParaRPr lang="en-US" sz="1800" dirty="0"/>
                    </a:p>
                  </a:txBody>
                  <a:tcPr/>
                </a:tc>
                <a:tc>
                  <a:txBody>
                    <a:bodyPr/>
                    <a:lstStyle/>
                    <a:p>
                      <a:pPr>
                        <a:spcBef>
                          <a:spcPts val="0"/>
                        </a:spcBef>
                      </a:pPr>
                      <a:r>
                        <a:rPr lang="en-US" sz="1800" dirty="0" smtClean="0"/>
                        <a:t>Canada</a:t>
                      </a:r>
                      <a:endParaRPr lang="en-US" sz="1800" dirty="0"/>
                    </a:p>
                  </a:txBody>
                  <a:tcPr/>
                </a:tc>
                <a:tc>
                  <a:txBody>
                    <a:bodyPr/>
                    <a:lstStyle/>
                    <a:p>
                      <a:pPr>
                        <a:spcBef>
                          <a:spcPts val="0"/>
                        </a:spcBef>
                      </a:pPr>
                      <a:r>
                        <a:rPr lang="en-US" sz="1800" dirty="0" smtClean="0"/>
                        <a:t>T</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800 T</a:t>
                      </a:r>
                      <a:endParaRPr lang="en-US" sz="1800"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a:t>
                      </a:r>
                      <a:r>
                        <a:rPr lang="el-GR" sz="1800" dirty="0" smtClean="0"/>
                        <a:t>π</a:t>
                      </a:r>
                      <a:endParaRPr lang="en-US" sz="1800" dirty="0" smtClean="0"/>
                    </a:p>
                  </a:txBody>
                  <a:tcPr/>
                </a:tc>
                <a:tc>
                  <a:txBody>
                    <a:bodyPr/>
                    <a:lstStyle/>
                    <a:p>
                      <a:pPr>
                        <a:spcBef>
                          <a:spcPts val="0"/>
                        </a:spcBef>
                      </a:pPr>
                      <a:r>
                        <a:rPr lang="en-US" sz="1800" dirty="0" smtClean="0"/>
                        <a:t>2 MeV</a:t>
                      </a:r>
                      <a:endParaRPr lang="en-US" sz="1800" dirty="0"/>
                    </a:p>
                  </a:txBody>
                  <a:tcPr/>
                </a:tc>
                <a:tc>
                  <a:txBody>
                    <a:bodyPr/>
                    <a:lstStyle/>
                    <a:p>
                      <a:pPr>
                        <a:spcBef>
                          <a:spcPts val="0"/>
                        </a:spcBef>
                      </a:pPr>
                      <a:r>
                        <a:rPr lang="en-US" sz="1800" dirty="0" smtClean="0"/>
                        <a:t>LS</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DBD</a:t>
                      </a:r>
                    </a:p>
                  </a:txBody>
                  <a:tcPr/>
                </a:tc>
                <a:tc>
                  <a:txBody>
                    <a:bodyPr/>
                    <a:lstStyle/>
                    <a:p>
                      <a:pPr>
                        <a:spcBef>
                          <a:spcPts val="0"/>
                        </a:spcBef>
                      </a:pPr>
                      <a:endParaRPr lang="en-US" sz="1800" dirty="0"/>
                    </a:p>
                  </a:txBody>
                  <a:tcPr/>
                </a:tc>
              </a:tr>
            </a:tbl>
          </a:graphicData>
        </a:graphic>
      </p:graphicFrame>
    </p:spTree>
    <p:extLst>
      <p:ext uri="{BB962C8B-B14F-4D97-AF65-F5344CB8AC3E}">
        <p14:creationId xmlns:p14="http://schemas.microsoft.com/office/powerpoint/2010/main" val="3983488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476"/>
            <a:ext cx="9144000" cy="369332"/>
          </a:xfrm>
          <a:prstGeom prst="rect">
            <a:avLst/>
          </a:prstGeom>
          <a:noFill/>
        </p:spPr>
        <p:txBody>
          <a:bodyPr wrap="square" rtlCol="0">
            <a:spAutoFit/>
          </a:bodyPr>
          <a:lstStyle/>
          <a:p>
            <a:pPr algn="ctr"/>
            <a:r>
              <a:rPr lang="en-US" b="1" dirty="0" smtClean="0">
                <a:solidFill>
                  <a:srgbClr val="00B050"/>
                </a:solidFill>
              </a:rPr>
              <a:t>2019 Future Projects, 16</a:t>
            </a:r>
            <a:endParaRPr lang="en-US" b="1" dirty="0">
              <a:solidFill>
                <a:srgbClr val="00B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97287381"/>
              </p:ext>
            </p:extLst>
          </p:nvPr>
        </p:nvGraphicFramePr>
        <p:xfrm>
          <a:off x="381000" y="76200"/>
          <a:ext cx="8001000" cy="6534823"/>
        </p:xfrm>
        <a:graphic>
          <a:graphicData uri="http://schemas.openxmlformats.org/drawingml/2006/table">
            <a:tbl>
              <a:tblPr firstRow="1" bandRow="1">
                <a:tableStyleId>{5C22544A-7EE6-4342-B048-85BDC9FD1C3A}</a:tableStyleId>
              </a:tblPr>
              <a:tblGrid>
                <a:gridCol w="1752600"/>
                <a:gridCol w="1752600"/>
                <a:gridCol w="533400"/>
                <a:gridCol w="1143000"/>
                <a:gridCol w="1066800"/>
                <a:gridCol w="609600"/>
                <a:gridCol w="1143000"/>
              </a:tblGrid>
              <a:tr h="338595">
                <a:tc>
                  <a:txBody>
                    <a:bodyPr/>
                    <a:lstStyle/>
                    <a:p>
                      <a:r>
                        <a:rPr lang="en-US" sz="1600" dirty="0" smtClean="0"/>
                        <a:t>project</a:t>
                      </a:r>
                      <a:endParaRPr lang="en-US" sz="1600" dirty="0"/>
                    </a:p>
                  </a:txBody>
                  <a:tcPr/>
                </a:tc>
                <a:tc>
                  <a:txBody>
                    <a:bodyPr/>
                    <a:lstStyle/>
                    <a:p>
                      <a:r>
                        <a:rPr lang="en-US" sz="1600" dirty="0" err="1" smtClean="0"/>
                        <a:t>loc</a:t>
                      </a:r>
                      <a:endParaRPr lang="en-US" sz="1600" dirty="0"/>
                    </a:p>
                  </a:txBody>
                  <a:tcPr/>
                </a:tc>
                <a:tc>
                  <a:txBody>
                    <a:bodyPr/>
                    <a:lstStyle/>
                    <a:p>
                      <a:r>
                        <a:rPr lang="en-US" sz="1600" dirty="0" err="1" smtClean="0"/>
                        <a:t>st</a:t>
                      </a:r>
                      <a:endParaRPr lang="en-US" sz="1600" dirty="0"/>
                    </a:p>
                  </a:txBody>
                  <a:tcPr/>
                </a:tc>
                <a:tc>
                  <a:txBody>
                    <a:bodyPr/>
                    <a:lstStyle/>
                    <a:p>
                      <a:r>
                        <a:rPr lang="en-US" sz="1600" dirty="0" smtClean="0"/>
                        <a:t>area/</a:t>
                      </a:r>
                      <a:r>
                        <a:rPr lang="en-US" sz="1600" dirty="0" err="1" smtClean="0"/>
                        <a:t>vol</a:t>
                      </a:r>
                      <a:endParaRPr lang="en-US" sz="1600" dirty="0"/>
                    </a:p>
                  </a:txBody>
                  <a:tcPr/>
                </a:tc>
                <a:tc>
                  <a:txBody>
                    <a:bodyPr/>
                    <a:lstStyle/>
                    <a:p>
                      <a:r>
                        <a:rPr lang="en-US" sz="1600" dirty="0" err="1" smtClean="0"/>
                        <a:t>En</a:t>
                      </a:r>
                      <a:r>
                        <a:rPr lang="en-US" sz="1600" dirty="0" smtClean="0"/>
                        <a:t>. </a:t>
                      </a:r>
                      <a:r>
                        <a:rPr lang="en-US" sz="1600" dirty="0" err="1" smtClean="0"/>
                        <a:t>thr</a:t>
                      </a:r>
                      <a:r>
                        <a:rPr lang="en-US" sz="1600" dirty="0" smtClean="0"/>
                        <a:t>.</a:t>
                      </a:r>
                      <a:endParaRPr lang="en-US" sz="1600" dirty="0"/>
                    </a:p>
                  </a:txBody>
                  <a:tcPr/>
                </a:tc>
                <a:tc>
                  <a:txBody>
                    <a:bodyPr/>
                    <a:lstStyle/>
                    <a:p>
                      <a:r>
                        <a:rPr lang="en-US" sz="1600" dirty="0" smtClean="0"/>
                        <a:t>tech</a:t>
                      </a:r>
                      <a:endParaRPr lang="en-US" sz="1600" dirty="0"/>
                    </a:p>
                  </a:txBody>
                  <a:tcPr/>
                </a:tc>
                <a:tc>
                  <a:txBody>
                    <a:bodyPr/>
                    <a:lstStyle/>
                    <a:p>
                      <a:r>
                        <a:rPr lang="en-US" sz="1600" dirty="0" smtClean="0"/>
                        <a:t>goal</a:t>
                      </a:r>
                      <a:endParaRPr lang="en-US" sz="1600" dirty="0"/>
                    </a:p>
                  </a:txBody>
                  <a:tcPr/>
                </a:tc>
              </a:tr>
              <a:tr h="364484">
                <a:tc>
                  <a:txBody>
                    <a:bodyPr/>
                    <a:lstStyle/>
                    <a:p>
                      <a:r>
                        <a:rPr lang="en-US" sz="1600" dirty="0" smtClean="0"/>
                        <a:t>ASHRA</a:t>
                      </a:r>
                      <a:endParaRPr lang="en-US" sz="1600" dirty="0"/>
                    </a:p>
                  </a:txBody>
                  <a:tcPr/>
                </a:tc>
                <a:tc>
                  <a:txBody>
                    <a:bodyPr/>
                    <a:lstStyle/>
                    <a:p>
                      <a:r>
                        <a:rPr lang="en-US" sz="1600" dirty="0" smtClean="0"/>
                        <a:t>Hawaii</a:t>
                      </a:r>
                      <a:endParaRPr lang="en-US" sz="1600" dirty="0"/>
                    </a:p>
                  </a:txBody>
                  <a:tcPr/>
                </a:tc>
                <a:tc>
                  <a:txBody>
                    <a:bodyPr/>
                    <a:lstStyle/>
                    <a:p>
                      <a:r>
                        <a:rPr lang="en-US" sz="1600" dirty="0" smtClean="0"/>
                        <a:t>P?</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20 km</a:t>
                      </a:r>
                      <a:r>
                        <a:rPr lang="en-US" sz="1600" baseline="30000" dirty="0" smtClean="0"/>
                        <a:t>2</a:t>
                      </a:r>
                    </a:p>
                  </a:txBody>
                  <a:tcPr/>
                </a:tc>
                <a:tc>
                  <a:txBody>
                    <a:bodyPr/>
                    <a:lstStyle/>
                    <a:p>
                      <a:r>
                        <a:rPr lang="en-US" sz="1600" dirty="0" err="1" smtClean="0"/>
                        <a:t>EeV</a:t>
                      </a:r>
                      <a:r>
                        <a:rPr lang="en-US" sz="1600" dirty="0" smtClean="0"/>
                        <a:t>?</a:t>
                      </a:r>
                      <a:endParaRPr lang="en-US" sz="1600" dirty="0"/>
                    </a:p>
                  </a:txBody>
                  <a:tcPr/>
                </a:tc>
                <a:tc>
                  <a:txBody>
                    <a:bodyPr/>
                    <a:lstStyle/>
                    <a:p>
                      <a:r>
                        <a:rPr lang="en-US" sz="1600" dirty="0" smtClean="0"/>
                        <a:t>AC</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a:t>
                      </a:r>
                      <a:r>
                        <a:rPr lang="en-US" sz="1600" dirty="0" smtClean="0"/>
                        <a:t> </a:t>
                      </a:r>
                      <a:r>
                        <a:rPr lang="en-US" sz="1600" dirty="0" err="1" smtClean="0"/>
                        <a:t>astr</a:t>
                      </a:r>
                      <a:endParaRPr lang="en-US" sz="1600" dirty="0" smtClean="0"/>
                    </a:p>
                  </a:txBody>
                  <a:tcPr/>
                </a:tc>
              </a:tr>
              <a:tr h="364484">
                <a:tc>
                  <a:txBody>
                    <a:bodyPr/>
                    <a:lstStyle/>
                    <a:p>
                      <a:r>
                        <a:rPr lang="en-US" sz="1600" dirty="0" smtClean="0"/>
                        <a:t>Pueo</a:t>
                      </a:r>
                      <a:endParaRPr lang="en-US" sz="1600" dirty="0"/>
                    </a:p>
                  </a:txBody>
                  <a:tcPr/>
                </a:tc>
                <a:tc>
                  <a:txBody>
                    <a:bodyPr/>
                    <a:lstStyle/>
                    <a:p>
                      <a:r>
                        <a:rPr lang="en-US" sz="1600" dirty="0" smtClean="0"/>
                        <a:t>So.</a:t>
                      </a:r>
                      <a:r>
                        <a:rPr lang="en-US" sz="1600" baseline="0" dirty="0" smtClean="0"/>
                        <a:t> Pole</a:t>
                      </a:r>
                      <a:endParaRPr lang="en-US" sz="1600" dirty="0"/>
                    </a:p>
                  </a:txBody>
                  <a:tcPr/>
                </a:tc>
                <a:tc>
                  <a:txBody>
                    <a:bodyPr/>
                    <a:lstStyle/>
                    <a:p>
                      <a:r>
                        <a:rPr lang="en-US" sz="1600" dirty="0" smtClean="0"/>
                        <a:t>P</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a:t>
                      </a:r>
                      <a:r>
                        <a:rPr lang="en-US" sz="1600" baseline="30000" dirty="0" smtClean="0"/>
                        <a:t>6 </a:t>
                      </a:r>
                      <a:r>
                        <a:rPr lang="en-US" sz="1600" dirty="0" smtClean="0"/>
                        <a:t>km</a:t>
                      </a:r>
                      <a:r>
                        <a:rPr lang="en-US" sz="1600" baseline="30000" dirty="0" smtClean="0"/>
                        <a:t>2</a:t>
                      </a:r>
                    </a:p>
                  </a:txBody>
                  <a:tcPr/>
                </a:tc>
                <a:tc>
                  <a:txBody>
                    <a:bodyPr/>
                    <a:lstStyle/>
                    <a:p>
                      <a:r>
                        <a:rPr lang="en-US" sz="1600" dirty="0" smtClean="0"/>
                        <a:t>3 </a:t>
                      </a:r>
                      <a:r>
                        <a:rPr lang="en-US" sz="1600" dirty="0" err="1" smtClean="0"/>
                        <a:t>EeV</a:t>
                      </a:r>
                      <a:endParaRPr lang="en-US" sz="1600" dirty="0"/>
                    </a:p>
                  </a:txBody>
                  <a:tcPr/>
                </a:tc>
                <a:tc>
                  <a:txBody>
                    <a:bodyPr/>
                    <a:lstStyle/>
                    <a:p>
                      <a:r>
                        <a:rPr lang="en-US" sz="1600" dirty="0" smtClean="0"/>
                        <a:t>IR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a:t>
                      </a:r>
                      <a:r>
                        <a:rPr lang="en-US" sz="1600" dirty="0" smtClean="0"/>
                        <a:t> </a:t>
                      </a:r>
                      <a:r>
                        <a:rPr lang="en-US" sz="1600" dirty="0" err="1" smtClean="0"/>
                        <a:t>astr</a:t>
                      </a:r>
                      <a:endParaRPr lang="en-US" sz="1600" dirty="0" smtClean="0"/>
                    </a:p>
                  </a:txBody>
                  <a:tcPr/>
                </a:tc>
              </a:tr>
              <a:tr h="364484">
                <a:tc>
                  <a:txBody>
                    <a:bodyPr/>
                    <a:lstStyle/>
                    <a:p>
                      <a:r>
                        <a:rPr lang="en-US" sz="1600" dirty="0" smtClean="0"/>
                        <a:t>IceCube-Gen2</a:t>
                      </a:r>
                      <a:endParaRPr lang="en-US" sz="1600" dirty="0"/>
                    </a:p>
                  </a:txBody>
                  <a:tcPr/>
                </a:tc>
                <a:tc>
                  <a:txBody>
                    <a:bodyPr/>
                    <a:lstStyle/>
                    <a:p>
                      <a:r>
                        <a:rPr lang="en-US" sz="1600" dirty="0" smtClean="0"/>
                        <a:t>So. Pole</a:t>
                      </a:r>
                      <a:endParaRPr lang="en-US" sz="1600" dirty="0"/>
                    </a:p>
                  </a:txBody>
                  <a:tcPr/>
                </a:tc>
                <a:tc>
                  <a:txBody>
                    <a:bodyPr/>
                    <a:lstStyle/>
                    <a:p>
                      <a:r>
                        <a:rPr lang="en-US" sz="1600" dirty="0" smtClean="0"/>
                        <a:t>P</a:t>
                      </a:r>
                      <a:endParaRPr lang="en-US" sz="1600" dirty="0"/>
                    </a:p>
                  </a:txBody>
                  <a:tcPr/>
                </a:tc>
                <a:tc>
                  <a:txBody>
                    <a:bodyPr/>
                    <a:lstStyle/>
                    <a:p>
                      <a:r>
                        <a:rPr lang="en-US" sz="1600" dirty="0" smtClean="0"/>
                        <a:t>9 km</a:t>
                      </a:r>
                      <a:r>
                        <a:rPr lang="en-US" sz="1600" baseline="30000" dirty="0" smtClean="0"/>
                        <a:t>2</a:t>
                      </a:r>
                      <a:endParaRPr lang="en-US" sz="1600" baseline="30000" dirty="0"/>
                    </a:p>
                  </a:txBody>
                  <a:tcPr/>
                </a:tc>
                <a:tc>
                  <a:txBody>
                    <a:bodyPr/>
                    <a:lstStyle/>
                    <a:p>
                      <a:r>
                        <a:rPr lang="en-US" sz="1600" dirty="0" smtClean="0"/>
                        <a:t>10 TeV</a:t>
                      </a:r>
                      <a:endParaRPr lang="en-US" sz="1600" dirty="0"/>
                    </a:p>
                  </a:txBody>
                  <a:tcPr/>
                </a:tc>
                <a:tc>
                  <a:txBody>
                    <a:bodyPr/>
                    <a:lstStyle/>
                    <a:p>
                      <a:r>
                        <a:rPr lang="en-US" sz="1600" dirty="0" smtClean="0"/>
                        <a:t>IC</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a:t>
                      </a:r>
                      <a:r>
                        <a:rPr lang="en-US" sz="1600" dirty="0" smtClean="0"/>
                        <a:t> </a:t>
                      </a:r>
                      <a:r>
                        <a:rPr lang="en-US" sz="1600" dirty="0" err="1" smtClean="0"/>
                        <a:t>astr</a:t>
                      </a:r>
                      <a:endParaRPr lang="en-US" sz="1600" dirty="0" smtClean="0"/>
                    </a:p>
                  </a:txBody>
                  <a:tcPr/>
                </a:tc>
              </a:tr>
              <a:tr h="364484">
                <a:tc>
                  <a:txBody>
                    <a:bodyPr/>
                    <a:lstStyle/>
                    <a:p>
                      <a:r>
                        <a:rPr lang="en-US" sz="1600" dirty="0" smtClean="0"/>
                        <a:t>ARA+</a:t>
                      </a:r>
                      <a:endParaRPr lang="en-US" sz="1600" dirty="0"/>
                    </a:p>
                  </a:txBody>
                  <a:tcPr/>
                </a:tc>
                <a:tc>
                  <a:txBody>
                    <a:bodyPr/>
                    <a:lstStyle/>
                    <a:p>
                      <a:r>
                        <a:rPr lang="en-US" sz="1600" dirty="0" smtClean="0"/>
                        <a:t>So. Pole</a:t>
                      </a:r>
                      <a:endParaRPr lang="en-US" sz="1600" dirty="0"/>
                    </a:p>
                  </a:txBody>
                  <a:tcPr/>
                </a:tc>
                <a:tc>
                  <a:txBody>
                    <a:bodyPr/>
                    <a:lstStyle/>
                    <a:p>
                      <a:r>
                        <a:rPr lang="en-US" sz="1600" dirty="0" smtClean="0"/>
                        <a:t>P</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120 km</a:t>
                      </a:r>
                      <a:r>
                        <a:rPr lang="en-US" sz="1600" baseline="30000" dirty="0" smtClean="0"/>
                        <a:t>2</a:t>
                      </a:r>
                    </a:p>
                  </a:txBody>
                  <a:tcPr/>
                </a:tc>
                <a:tc>
                  <a:txBody>
                    <a:bodyPr/>
                    <a:lstStyle/>
                    <a:p>
                      <a:r>
                        <a:rPr lang="en-US" sz="1600" dirty="0" smtClean="0"/>
                        <a:t>50 PeV</a:t>
                      </a:r>
                      <a:endParaRPr lang="en-US" sz="1600" dirty="0"/>
                    </a:p>
                  </a:txBody>
                  <a:tcPr/>
                </a:tc>
                <a:tc>
                  <a:txBody>
                    <a:bodyPr/>
                    <a:lstStyle/>
                    <a:p>
                      <a:r>
                        <a:rPr lang="en-US" sz="1600" dirty="0" smtClean="0"/>
                        <a:t>IR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a:t>
                      </a:r>
                      <a:r>
                        <a:rPr lang="en-US" sz="1600" dirty="0" smtClean="0"/>
                        <a:t> </a:t>
                      </a:r>
                      <a:r>
                        <a:rPr lang="en-US" sz="1600" dirty="0" err="1" smtClean="0"/>
                        <a:t>astr</a:t>
                      </a:r>
                      <a:endParaRPr lang="en-US" sz="1600" dirty="0" smtClean="0"/>
                    </a:p>
                  </a:txBody>
                  <a:tcPr/>
                </a:tc>
              </a:tr>
              <a:tr h="364484">
                <a:tc>
                  <a:txBody>
                    <a:bodyPr/>
                    <a:lstStyle/>
                    <a:p>
                      <a:r>
                        <a:rPr lang="en-US" sz="1600" b="1" dirty="0" smtClean="0">
                          <a:solidFill>
                            <a:srgbClr val="008000"/>
                          </a:solidFill>
                        </a:rPr>
                        <a:t>Baikal-GVD</a:t>
                      </a:r>
                      <a:endParaRPr lang="en-US" sz="1600" b="1" dirty="0">
                        <a:solidFill>
                          <a:srgbClr val="008000"/>
                        </a:solidFill>
                      </a:endParaRPr>
                    </a:p>
                  </a:txBody>
                  <a:tcPr/>
                </a:tc>
                <a:tc>
                  <a:txBody>
                    <a:bodyPr/>
                    <a:lstStyle/>
                    <a:p>
                      <a:r>
                        <a:rPr lang="en-US" sz="1600" b="1" dirty="0" smtClean="0">
                          <a:solidFill>
                            <a:srgbClr val="008000"/>
                          </a:solidFill>
                        </a:rPr>
                        <a:t>Siberia</a:t>
                      </a:r>
                      <a:endParaRPr lang="en-US" sz="1600" b="1" dirty="0">
                        <a:solidFill>
                          <a:srgbClr val="008000"/>
                        </a:solidFill>
                      </a:endParaRPr>
                    </a:p>
                  </a:txBody>
                  <a:tcPr/>
                </a:tc>
                <a:tc>
                  <a:txBody>
                    <a:bodyPr/>
                    <a:lstStyle/>
                    <a:p>
                      <a:r>
                        <a:rPr lang="en-US" sz="1600" b="1" dirty="0" smtClean="0">
                          <a:solidFill>
                            <a:srgbClr val="008000"/>
                          </a:solidFill>
                        </a:rPr>
                        <a:t>C</a:t>
                      </a:r>
                      <a:endParaRPr lang="en-US" sz="1600" b="1" dirty="0">
                        <a:solidFill>
                          <a:srgbClr val="008000"/>
                        </a:solidFill>
                      </a:endParaRPr>
                    </a:p>
                  </a:txBody>
                  <a:tcPr/>
                </a:tc>
                <a:tc>
                  <a:txBody>
                    <a:bodyPr/>
                    <a:lstStyle/>
                    <a:p>
                      <a:r>
                        <a:rPr lang="en-US" sz="1600" b="1" dirty="0" smtClean="0">
                          <a:solidFill>
                            <a:srgbClr val="008000"/>
                          </a:solidFill>
                        </a:rPr>
                        <a:t>0.4&gt;2 km</a:t>
                      </a:r>
                      <a:r>
                        <a:rPr lang="en-US" sz="1600" b="1" baseline="30000" dirty="0" smtClean="0">
                          <a:solidFill>
                            <a:srgbClr val="008000"/>
                          </a:solidFill>
                        </a:rPr>
                        <a:t>2</a:t>
                      </a:r>
                      <a:endParaRPr lang="en-US" sz="1600" b="1" baseline="30000" dirty="0">
                        <a:solidFill>
                          <a:srgbClr val="008000"/>
                        </a:solidFill>
                      </a:endParaRPr>
                    </a:p>
                  </a:txBody>
                  <a:tcPr/>
                </a:tc>
                <a:tc>
                  <a:txBody>
                    <a:bodyPr/>
                    <a:lstStyle/>
                    <a:p>
                      <a:r>
                        <a:rPr lang="en-US" sz="1600" b="1" dirty="0" smtClean="0">
                          <a:solidFill>
                            <a:srgbClr val="008000"/>
                          </a:solidFill>
                        </a:rPr>
                        <a:t>100 GeV</a:t>
                      </a:r>
                      <a:endParaRPr lang="en-US" sz="1600" b="1" dirty="0">
                        <a:solidFill>
                          <a:srgbClr val="008000"/>
                        </a:solidFill>
                      </a:endParaRPr>
                    </a:p>
                  </a:txBody>
                  <a:tcPr/>
                </a:tc>
                <a:tc>
                  <a:txBody>
                    <a:bodyPr/>
                    <a:lstStyle/>
                    <a:p>
                      <a:r>
                        <a:rPr lang="en-US" sz="1600" b="1" dirty="0" smtClean="0">
                          <a:solidFill>
                            <a:srgbClr val="008000"/>
                          </a:solidFill>
                        </a:rPr>
                        <a:t>WC</a:t>
                      </a:r>
                      <a:endParaRPr lang="en-US" sz="1600" b="1" dirty="0">
                        <a:solidFill>
                          <a:srgbClr val="008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008000"/>
                          </a:solidFill>
                        </a:rPr>
                        <a:t>ν</a:t>
                      </a:r>
                      <a:r>
                        <a:rPr lang="en-US" sz="1600" b="1" dirty="0" smtClean="0">
                          <a:solidFill>
                            <a:srgbClr val="008000"/>
                          </a:solidFill>
                        </a:rPr>
                        <a:t> </a:t>
                      </a:r>
                      <a:r>
                        <a:rPr lang="en-US" sz="1600" b="1" dirty="0" err="1" smtClean="0">
                          <a:solidFill>
                            <a:srgbClr val="008000"/>
                          </a:solidFill>
                        </a:rPr>
                        <a:t>astr</a:t>
                      </a:r>
                      <a:endParaRPr lang="en-US" sz="1600" b="1" dirty="0" smtClean="0">
                        <a:solidFill>
                          <a:srgbClr val="008000"/>
                        </a:solidFill>
                      </a:endParaRPr>
                    </a:p>
                  </a:txBody>
                  <a:tcPr/>
                </a:tc>
              </a:tr>
              <a:tr h="364484">
                <a:tc>
                  <a:txBody>
                    <a:bodyPr/>
                    <a:lstStyle/>
                    <a:p>
                      <a:r>
                        <a:rPr lang="en-US" sz="1600" dirty="0" smtClean="0"/>
                        <a:t>Baksan</a:t>
                      </a:r>
                      <a:r>
                        <a:rPr lang="en-US" sz="1600" baseline="0" dirty="0" smtClean="0"/>
                        <a:t> </a:t>
                      </a:r>
                      <a:r>
                        <a:rPr lang="en-US" sz="1600" baseline="0" dirty="0" err="1" smtClean="0"/>
                        <a:t>Scint</a:t>
                      </a:r>
                      <a:r>
                        <a:rPr lang="en-US" sz="1600" baseline="0" dirty="0" smtClean="0"/>
                        <a:t>. Det.</a:t>
                      </a:r>
                      <a:endParaRPr lang="en-US" sz="1600" dirty="0"/>
                    </a:p>
                  </a:txBody>
                  <a:tcPr/>
                </a:tc>
                <a:tc>
                  <a:txBody>
                    <a:bodyPr/>
                    <a:lstStyle/>
                    <a:p>
                      <a:r>
                        <a:rPr lang="en-US" sz="1600" dirty="0" smtClean="0"/>
                        <a:t>Caucasus</a:t>
                      </a:r>
                      <a:endParaRPr lang="en-US" sz="1600" dirty="0"/>
                    </a:p>
                  </a:txBody>
                  <a:tcPr/>
                </a:tc>
                <a:tc>
                  <a:txBody>
                    <a:bodyPr/>
                    <a:lstStyle/>
                    <a:p>
                      <a:r>
                        <a:rPr lang="en-US" sz="1600" dirty="0" smtClean="0"/>
                        <a:t>P</a:t>
                      </a:r>
                      <a:endParaRPr lang="en-US" sz="1600" dirty="0"/>
                    </a:p>
                  </a:txBody>
                  <a:tcPr/>
                </a:tc>
                <a:tc>
                  <a:txBody>
                    <a:bodyPr/>
                    <a:lstStyle/>
                    <a:p>
                      <a:r>
                        <a:rPr lang="en-US" sz="1600" baseline="0" dirty="0" smtClean="0"/>
                        <a:t>10 </a:t>
                      </a:r>
                      <a:r>
                        <a:rPr lang="en-US" sz="1600" baseline="0" dirty="0" err="1" smtClean="0"/>
                        <a:t>kT</a:t>
                      </a:r>
                      <a:endParaRPr lang="en-US" sz="1600" baseline="0" dirty="0"/>
                    </a:p>
                  </a:txBody>
                  <a:tcPr/>
                </a:tc>
                <a:tc>
                  <a:txBody>
                    <a:bodyPr/>
                    <a:lstStyle/>
                    <a:p>
                      <a:r>
                        <a:rPr lang="en-US" sz="1600" dirty="0" smtClean="0"/>
                        <a:t>100 MeV</a:t>
                      </a:r>
                      <a:endParaRPr lang="en-US" sz="1600" dirty="0"/>
                    </a:p>
                  </a:txBody>
                  <a:tcPr/>
                </a:tc>
                <a:tc>
                  <a:txBody>
                    <a:bodyPr/>
                    <a:lstStyle/>
                    <a:p>
                      <a:r>
                        <a:rPr lang="en-US" sz="1600" dirty="0" smtClean="0"/>
                        <a:t>LS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a:t>
                      </a:r>
                      <a:r>
                        <a:rPr lang="en-US" sz="1600" dirty="0" smtClean="0"/>
                        <a:t> </a:t>
                      </a:r>
                      <a:r>
                        <a:rPr lang="en-US" sz="1600" dirty="0" err="1" smtClean="0"/>
                        <a:t>astr</a:t>
                      </a:r>
                      <a:endParaRPr lang="en-US" sz="1600" dirty="0" smtClean="0"/>
                    </a:p>
                  </a:txBody>
                  <a:tcPr/>
                </a:tc>
              </a:tr>
              <a:tr h="364484">
                <a:tc>
                  <a:txBody>
                    <a:bodyPr/>
                    <a:lstStyle/>
                    <a:p>
                      <a:r>
                        <a:rPr lang="en-US" sz="1600" b="1" dirty="0" err="1" smtClean="0">
                          <a:solidFill>
                            <a:srgbClr val="008000"/>
                          </a:solidFill>
                        </a:rPr>
                        <a:t>HyperKam</a:t>
                      </a:r>
                      <a:r>
                        <a:rPr lang="en-US" sz="1600" b="1" dirty="0" smtClean="0">
                          <a:solidFill>
                            <a:srgbClr val="008000"/>
                          </a:solidFill>
                        </a:rPr>
                        <a:t>.</a:t>
                      </a:r>
                      <a:endParaRPr lang="en-US" sz="1600" b="1" dirty="0">
                        <a:solidFill>
                          <a:srgbClr val="008000"/>
                        </a:solidFill>
                      </a:endParaRPr>
                    </a:p>
                  </a:txBody>
                  <a:tcPr/>
                </a:tc>
                <a:tc>
                  <a:txBody>
                    <a:bodyPr/>
                    <a:lstStyle/>
                    <a:p>
                      <a:r>
                        <a:rPr lang="en-US" sz="1600" b="1" dirty="0" smtClean="0">
                          <a:solidFill>
                            <a:srgbClr val="008000"/>
                          </a:solidFill>
                        </a:rPr>
                        <a:t>Japan</a:t>
                      </a:r>
                      <a:endParaRPr lang="en-US" sz="1600" b="1" dirty="0">
                        <a:solidFill>
                          <a:srgbClr val="008000"/>
                        </a:solidFill>
                      </a:endParaRPr>
                    </a:p>
                  </a:txBody>
                  <a:tcPr/>
                </a:tc>
                <a:tc>
                  <a:txBody>
                    <a:bodyPr/>
                    <a:lstStyle/>
                    <a:p>
                      <a:r>
                        <a:rPr lang="en-US" sz="1600" b="1" dirty="0" smtClean="0">
                          <a:solidFill>
                            <a:srgbClr val="008000"/>
                          </a:solidFill>
                        </a:rPr>
                        <a:t>T/C</a:t>
                      </a:r>
                      <a:endParaRPr lang="en-US" sz="1600" b="1" dirty="0">
                        <a:solidFill>
                          <a:srgbClr val="008000"/>
                        </a:solidFill>
                      </a:endParaRPr>
                    </a:p>
                  </a:txBody>
                  <a:tcPr/>
                </a:tc>
                <a:tc>
                  <a:txBody>
                    <a:bodyPr/>
                    <a:lstStyle/>
                    <a:p>
                      <a:r>
                        <a:rPr lang="en-US" sz="1600" b="1" dirty="0" smtClean="0">
                          <a:solidFill>
                            <a:srgbClr val="008000"/>
                          </a:solidFill>
                        </a:rPr>
                        <a:t>260 </a:t>
                      </a:r>
                      <a:r>
                        <a:rPr lang="en-US" sz="1600" b="1" dirty="0" err="1" smtClean="0">
                          <a:solidFill>
                            <a:srgbClr val="008000"/>
                          </a:solidFill>
                        </a:rPr>
                        <a:t>kT</a:t>
                      </a:r>
                      <a:endParaRPr lang="en-US" sz="1600" b="1" dirty="0">
                        <a:solidFill>
                          <a:srgbClr val="008000"/>
                        </a:solidFill>
                      </a:endParaRPr>
                    </a:p>
                  </a:txBody>
                  <a:tcPr/>
                </a:tc>
                <a:tc>
                  <a:txBody>
                    <a:bodyPr/>
                    <a:lstStyle/>
                    <a:p>
                      <a:r>
                        <a:rPr lang="en-US" sz="1600" b="1" dirty="0" smtClean="0">
                          <a:solidFill>
                            <a:srgbClr val="008000"/>
                          </a:solidFill>
                        </a:rPr>
                        <a:t>6 MeV</a:t>
                      </a:r>
                      <a:endParaRPr lang="en-US" sz="1600" b="1" dirty="0">
                        <a:solidFill>
                          <a:srgbClr val="008000"/>
                        </a:solidFill>
                      </a:endParaRPr>
                    </a:p>
                  </a:txBody>
                  <a:tcPr/>
                </a:tc>
                <a:tc>
                  <a:txBody>
                    <a:bodyPr/>
                    <a:lstStyle/>
                    <a:p>
                      <a:r>
                        <a:rPr lang="en-US" sz="1600" b="1" dirty="0" smtClean="0">
                          <a:solidFill>
                            <a:srgbClr val="008000"/>
                          </a:solidFill>
                        </a:rPr>
                        <a:t>WC</a:t>
                      </a:r>
                      <a:endParaRPr lang="en-US" sz="1600" b="1" dirty="0">
                        <a:solidFill>
                          <a:srgbClr val="008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008000"/>
                          </a:solidFill>
                        </a:rPr>
                        <a:t>ν</a:t>
                      </a:r>
                      <a:r>
                        <a:rPr lang="en-US" sz="1600" b="1" dirty="0" smtClean="0">
                          <a:solidFill>
                            <a:srgbClr val="008000"/>
                          </a:solidFill>
                        </a:rPr>
                        <a:t> </a:t>
                      </a:r>
                      <a:r>
                        <a:rPr lang="en-US" sz="1600" b="1" dirty="0" err="1" smtClean="0">
                          <a:solidFill>
                            <a:srgbClr val="008000"/>
                          </a:solidFill>
                        </a:rPr>
                        <a:t>osc</a:t>
                      </a:r>
                      <a:r>
                        <a:rPr lang="en-US" sz="1600" b="1" dirty="0" smtClean="0">
                          <a:solidFill>
                            <a:srgbClr val="008000"/>
                          </a:solidFill>
                        </a:rPr>
                        <a:t>/</a:t>
                      </a:r>
                      <a:r>
                        <a:rPr lang="en-US" sz="1600" b="1" dirty="0" err="1" smtClean="0">
                          <a:solidFill>
                            <a:srgbClr val="008000"/>
                          </a:solidFill>
                        </a:rPr>
                        <a:t>pdk</a:t>
                      </a:r>
                      <a:endParaRPr lang="en-US" sz="1600" b="1" dirty="0" smtClean="0">
                        <a:solidFill>
                          <a:srgbClr val="008000"/>
                        </a:solidFill>
                      </a:endParaRPr>
                    </a:p>
                  </a:txBody>
                  <a:tcPr/>
                </a:tc>
              </a:tr>
              <a:tr h="364484">
                <a:tc>
                  <a:txBody>
                    <a:bodyPr/>
                    <a:lstStyle/>
                    <a:p>
                      <a:r>
                        <a:rPr lang="en-US" sz="1600" dirty="0" smtClean="0"/>
                        <a:t>Jinping</a:t>
                      </a:r>
                      <a:endParaRPr lang="en-US" sz="1600" dirty="0"/>
                    </a:p>
                  </a:txBody>
                  <a:tcPr/>
                </a:tc>
                <a:tc>
                  <a:txBody>
                    <a:bodyPr/>
                    <a:lstStyle/>
                    <a:p>
                      <a:r>
                        <a:rPr lang="en-US" sz="1600" dirty="0" smtClean="0"/>
                        <a:t>China</a:t>
                      </a:r>
                      <a:endParaRPr lang="en-US" sz="1600" dirty="0"/>
                    </a:p>
                  </a:txBody>
                  <a:tcPr/>
                </a:tc>
                <a:tc>
                  <a:txBody>
                    <a:bodyPr/>
                    <a:lstStyle/>
                    <a:p>
                      <a:r>
                        <a:rPr lang="en-US" sz="1600" dirty="0" smtClean="0"/>
                        <a:t>P</a:t>
                      </a:r>
                      <a:endParaRPr lang="en-US" sz="1600" dirty="0"/>
                    </a:p>
                  </a:txBody>
                  <a:tcPr/>
                </a:tc>
                <a:tc>
                  <a:txBody>
                    <a:bodyPr/>
                    <a:lstStyle/>
                    <a:p>
                      <a:r>
                        <a:rPr lang="en-US" sz="1600" dirty="0" smtClean="0"/>
                        <a:t>3000 T</a:t>
                      </a:r>
                      <a:endParaRPr lang="en-US" sz="1600" dirty="0"/>
                    </a:p>
                  </a:txBody>
                  <a:tcPr/>
                </a:tc>
                <a:tc>
                  <a:txBody>
                    <a:bodyPr/>
                    <a:lstStyle/>
                    <a:p>
                      <a:r>
                        <a:rPr lang="en-US" sz="1600" dirty="0" smtClean="0"/>
                        <a:t>1 MeV</a:t>
                      </a:r>
                      <a:endParaRPr lang="en-US" sz="1600" dirty="0"/>
                    </a:p>
                  </a:txBody>
                  <a:tcPr/>
                </a:tc>
                <a:tc>
                  <a:txBody>
                    <a:bodyPr/>
                    <a:lstStyle/>
                    <a:p>
                      <a:r>
                        <a:rPr lang="en-US" sz="1600" dirty="0" smtClean="0"/>
                        <a:t>LS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geo </a:t>
                      </a:r>
                      <a:r>
                        <a:rPr lang="el-GR" sz="1600" dirty="0" smtClean="0"/>
                        <a:t>ν</a:t>
                      </a:r>
                      <a:r>
                        <a:rPr lang="en-US" sz="1600" dirty="0" smtClean="0"/>
                        <a:t> </a:t>
                      </a:r>
                    </a:p>
                  </a:txBody>
                  <a:tcPr/>
                </a:tc>
              </a:tr>
              <a:tr h="364484">
                <a:tc>
                  <a:txBody>
                    <a:bodyPr/>
                    <a:lstStyle/>
                    <a:p>
                      <a:r>
                        <a:rPr lang="en-US" sz="1600" b="1" dirty="0" smtClean="0">
                          <a:solidFill>
                            <a:srgbClr val="008000"/>
                          </a:solidFill>
                        </a:rPr>
                        <a:t>DUNE</a:t>
                      </a:r>
                      <a:endParaRPr lang="en-US" sz="1600" b="1" dirty="0">
                        <a:solidFill>
                          <a:srgbClr val="008000"/>
                        </a:solidFill>
                      </a:endParaRPr>
                    </a:p>
                  </a:txBody>
                  <a:tcPr/>
                </a:tc>
                <a:tc>
                  <a:txBody>
                    <a:bodyPr/>
                    <a:lstStyle/>
                    <a:p>
                      <a:r>
                        <a:rPr lang="en-US" sz="1600" b="1" dirty="0" smtClean="0">
                          <a:solidFill>
                            <a:srgbClr val="008000"/>
                          </a:solidFill>
                        </a:rPr>
                        <a:t>Homestake</a:t>
                      </a:r>
                      <a:endParaRPr lang="en-US" sz="1600" b="1" dirty="0">
                        <a:solidFill>
                          <a:srgbClr val="008000"/>
                        </a:solidFill>
                      </a:endParaRPr>
                    </a:p>
                  </a:txBody>
                  <a:tcPr/>
                </a:tc>
                <a:tc>
                  <a:txBody>
                    <a:bodyPr/>
                    <a:lstStyle/>
                    <a:p>
                      <a:r>
                        <a:rPr lang="en-US" sz="1600" b="1" dirty="0" smtClean="0">
                          <a:solidFill>
                            <a:srgbClr val="008000"/>
                          </a:solidFill>
                        </a:rPr>
                        <a:t>C</a:t>
                      </a:r>
                      <a:endParaRPr lang="en-US" sz="1600" b="1" dirty="0">
                        <a:solidFill>
                          <a:srgbClr val="008000"/>
                        </a:solidFill>
                      </a:endParaRPr>
                    </a:p>
                  </a:txBody>
                  <a:tcPr/>
                </a:tc>
                <a:tc>
                  <a:txBody>
                    <a:bodyPr/>
                    <a:lstStyle/>
                    <a:p>
                      <a:r>
                        <a:rPr lang="en-US" sz="1600" b="1" dirty="0" smtClean="0">
                          <a:solidFill>
                            <a:srgbClr val="008000"/>
                          </a:solidFill>
                        </a:rPr>
                        <a:t>34 </a:t>
                      </a:r>
                      <a:r>
                        <a:rPr lang="en-US" sz="1600" b="1" dirty="0" err="1" smtClean="0">
                          <a:solidFill>
                            <a:srgbClr val="008000"/>
                          </a:solidFill>
                        </a:rPr>
                        <a:t>kT</a:t>
                      </a:r>
                      <a:endParaRPr lang="en-US" sz="1600" b="1" dirty="0">
                        <a:solidFill>
                          <a:srgbClr val="008000"/>
                        </a:solidFill>
                      </a:endParaRPr>
                    </a:p>
                  </a:txBody>
                  <a:tcPr/>
                </a:tc>
                <a:tc>
                  <a:txBody>
                    <a:bodyPr/>
                    <a:lstStyle/>
                    <a:p>
                      <a:r>
                        <a:rPr lang="en-US" sz="1600" b="1" dirty="0" smtClean="0">
                          <a:solidFill>
                            <a:srgbClr val="008000"/>
                          </a:solidFill>
                        </a:rPr>
                        <a:t>100 MeV</a:t>
                      </a:r>
                      <a:endParaRPr lang="en-US" sz="1600" b="1" dirty="0">
                        <a:solidFill>
                          <a:srgbClr val="008000"/>
                        </a:solidFill>
                      </a:endParaRPr>
                    </a:p>
                  </a:txBody>
                  <a:tcPr/>
                </a:tc>
                <a:tc>
                  <a:txBody>
                    <a:bodyPr/>
                    <a:lstStyle/>
                    <a:p>
                      <a:r>
                        <a:rPr lang="en-US" sz="1600" b="1" dirty="0" err="1" smtClean="0">
                          <a:solidFill>
                            <a:srgbClr val="008000"/>
                          </a:solidFill>
                        </a:rPr>
                        <a:t>LAr</a:t>
                      </a:r>
                      <a:endParaRPr lang="en-US" sz="1600" b="1" dirty="0">
                        <a:solidFill>
                          <a:srgbClr val="008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008000"/>
                          </a:solidFill>
                        </a:rPr>
                        <a:t>ν</a:t>
                      </a:r>
                      <a:r>
                        <a:rPr lang="en-US" sz="1600" b="1" dirty="0" smtClean="0">
                          <a:solidFill>
                            <a:srgbClr val="008000"/>
                          </a:solidFill>
                        </a:rPr>
                        <a:t> </a:t>
                      </a:r>
                      <a:r>
                        <a:rPr lang="en-US" sz="1600" b="1" dirty="0" err="1" smtClean="0">
                          <a:solidFill>
                            <a:srgbClr val="008000"/>
                          </a:solidFill>
                        </a:rPr>
                        <a:t>osc</a:t>
                      </a:r>
                      <a:endParaRPr lang="en-US" sz="1600" b="1" dirty="0" smtClean="0">
                        <a:solidFill>
                          <a:srgbClr val="008000"/>
                        </a:solidFill>
                      </a:endParaRPr>
                    </a:p>
                  </a:txBody>
                  <a:tcPr/>
                </a:tc>
              </a:tr>
              <a:tr h="364484">
                <a:tc>
                  <a:txBody>
                    <a:bodyPr/>
                    <a:lstStyle/>
                    <a:p>
                      <a:r>
                        <a:rPr lang="en-US" sz="1600" dirty="0" smtClean="0"/>
                        <a:t>Theia</a:t>
                      </a:r>
                      <a:endParaRPr lang="en-US" sz="1600" dirty="0"/>
                    </a:p>
                  </a:txBody>
                  <a:tcPr/>
                </a:tc>
                <a:tc>
                  <a:txBody>
                    <a:bodyPr/>
                    <a:lstStyle/>
                    <a:p>
                      <a:r>
                        <a:rPr lang="en-US" sz="1600" dirty="0" smtClean="0"/>
                        <a:t>Homestake</a:t>
                      </a:r>
                      <a:endParaRPr lang="en-US" sz="1600" dirty="0"/>
                    </a:p>
                  </a:txBody>
                  <a:tcPr/>
                </a:tc>
                <a:tc>
                  <a:txBody>
                    <a:bodyPr/>
                    <a:lstStyle/>
                    <a:p>
                      <a:r>
                        <a:rPr lang="en-US" sz="1600" dirty="0" smtClean="0"/>
                        <a:t>P</a:t>
                      </a:r>
                      <a:endParaRPr lang="en-US" sz="1600" dirty="0"/>
                    </a:p>
                  </a:txBody>
                  <a:tcPr/>
                </a:tc>
                <a:tc>
                  <a:txBody>
                    <a:bodyPr/>
                    <a:lstStyle/>
                    <a:p>
                      <a:r>
                        <a:rPr lang="en-US" sz="1600" dirty="0" smtClean="0"/>
                        <a:t>50 </a:t>
                      </a:r>
                      <a:r>
                        <a:rPr lang="en-US" sz="1600" dirty="0" err="1" smtClean="0"/>
                        <a:t>kT</a:t>
                      </a:r>
                      <a:endParaRPr lang="en-US" sz="1600" dirty="0"/>
                    </a:p>
                  </a:txBody>
                  <a:tcPr/>
                </a:tc>
                <a:tc>
                  <a:txBody>
                    <a:bodyPr/>
                    <a:lstStyle/>
                    <a:p>
                      <a:r>
                        <a:rPr lang="en-US" sz="1600" dirty="0" smtClean="0"/>
                        <a:t>2 MeV</a:t>
                      </a:r>
                      <a:endParaRPr lang="en-US" sz="1600" dirty="0"/>
                    </a:p>
                  </a:txBody>
                  <a:tcPr/>
                </a:tc>
                <a:tc>
                  <a:txBody>
                    <a:bodyPr/>
                    <a:lstStyle/>
                    <a:p>
                      <a:r>
                        <a:rPr lang="en-US" sz="1600" dirty="0" smtClean="0"/>
                        <a:t>LS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a:t>
                      </a:r>
                      <a:r>
                        <a:rPr lang="en-US" sz="1600" dirty="0" smtClean="0"/>
                        <a:t> </a:t>
                      </a:r>
                      <a:r>
                        <a:rPr lang="en-US" sz="1600" dirty="0" err="1" smtClean="0"/>
                        <a:t>astr</a:t>
                      </a:r>
                      <a:endParaRPr lang="en-US" sz="1600" dirty="0" smtClean="0"/>
                    </a:p>
                  </a:txBody>
                  <a:tcPr/>
                </a:tc>
              </a:tr>
              <a:tr h="364484">
                <a:tc>
                  <a:txBody>
                    <a:bodyPr/>
                    <a:lstStyle/>
                    <a:p>
                      <a:r>
                        <a:rPr lang="en-US" sz="1600" dirty="0" smtClean="0"/>
                        <a:t>GRAND</a:t>
                      </a:r>
                      <a:endParaRPr lang="en-US" sz="1600" dirty="0"/>
                    </a:p>
                  </a:txBody>
                  <a:tcPr/>
                </a:tc>
                <a:tc>
                  <a:txBody>
                    <a:bodyPr/>
                    <a:lstStyle/>
                    <a:p>
                      <a:r>
                        <a:rPr lang="en-US" sz="1600" dirty="0" smtClean="0"/>
                        <a:t>China</a:t>
                      </a:r>
                      <a:endParaRPr lang="en-US" sz="1600" dirty="0"/>
                    </a:p>
                  </a:txBody>
                  <a:tcPr/>
                </a:tc>
                <a:tc>
                  <a:txBody>
                    <a:bodyPr/>
                    <a:lstStyle/>
                    <a:p>
                      <a:r>
                        <a:rPr lang="en-US" sz="1600" dirty="0" smtClean="0"/>
                        <a:t>P</a:t>
                      </a:r>
                      <a:endParaRPr lang="en-US" sz="1600" dirty="0"/>
                    </a:p>
                  </a:txBody>
                  <a:tcPr/>
                </a:tc>
                <a:tc>
                  <a:txBody>
                    <a:bodyPr/>
                    <a:lstStyle/>
                    <a:p>
                      <a:r>
                        <a:rPr lang="en-US" sz="1600" dirty="0" smtClean="0"/>
                        <a:t>2x10</a:t>
                      </a:r>
                      <a:r>
                        <a:rPr lang="en-US" sz="1600" baseline="30000" dirty="0" smtClean="0"/>
                        <a:t>5</a:t>
                      </a:r>
                      <a:r>
                        <a:rPr lang="en-US" sz="1600" dirty="0" smtClean="0"/>
                        <a:t>km</a:t>
                      </a:r>
                      <a:r>
                        <a:rPr lang="en-US" sz="1600" baseline="30000" dirty="0" smtClean="0"/>
                        <a:t>2</a:t>
                      </a:r>
                      <a:endParaRPr lang="en-US" sz="1600" baseline="30000" dirty="0"/>
                    </a:p>
                  </a:txBody>
                  <a:tcPr/>
                </a:tc>
                <a:tc>
                  <a:txBody>
                    <a:bodyPr/>
                    <a:lstStyle/>
                    <a:p>
                      <a:r>
                        <a:rPr lang="en-US" sz="1600" dirty="0" smtClean="0"/>
                        <a:t>100 PeV</a:t>
                      </a:r>
                      <a:endParaRPr lang="en-US" sz="1600" dirty="0"/>
                    </a:p>
                  </a:txBody>
                  <a:tcPr/>
                </a:tc>
                <a:tc>
                  <a:txBody>
                    <a:bodyPr/>
                    <a:lstStyle/>
                    <a:p>
                      <a:r>
                        <a:rPr lang="en-US" sz="1600" dirty="0" smtClean="0"/>
                        <a:t>RC</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a:t>
                      </a:r>
                      <a:r>
                        <a:rPr lang="en-US" sz="1600" dirty="0" smtClean="0"/>
                        <a:t> </a:t>
                      </a:r>
                      <a:r>
                        <a:rPr lang="en-US" sz="1600" dirty="0" err="1" smtClean="0"/>
                        <a:t>astr</a:t>
                      </a:r>
                      <a:endParaRPr lang="en-US" sz="1600" dirty="0" smtClean="0"/>
                    </a:p>
                  </a:txBody>
                  <a:tcPr/>
                </a:tc>
              </a:tr>
              <a:tr h="364484">
                <a:tc>
                  <a:txBody>
                    <a:bodyPr/>
                    <a:lstStyle/>
                    <a:p>
                      <a:r>
                        <a:rPr lang="en-US" sz="1600" dirty="0" smtClean="0"/>
                        <a:t>Pingu</a:t>
                      </a:r>
                      <a:endParaRPr lang="en-US" sz="1600" dirty="0"/>
                    </a:p>
                  </a:txBody>
                  <a:tcPr/>
                </a:tc>
                <a:tc>
                  <a:txBody>
                    <a:bodyPr/>
                    <a:lstStyle/>
                    <a:p>
                      <a:r>
                        <a:rPr lang="en-US" sz="1600" dirty="0" smtClean="0"/>
                        <a:t>So. Pole</a:t>
                      </a:r>
                      <a:endParaRPr lang="en-US" sz="1600" dirty="0"/>
                    </a:p>
                  </a:txBody>
                  <a:tcPr/>
                </a:tc>
                <a:tc>
                  <a:txBody>
                    <a:bodyPr/>
                    <a:lstStyle/>
                    <a:p>
                      <a:r>
                        <a:rPr lang="en-US" sz="1600" dirty="0" smtClean="0"/>
                        <a:t>P</a:t>
                      </a:r>
                      <a:endParaRPr lang="en-US" sz="1600" dirty="0"/>
                    </a:p>
                  </a:txBody>
                  <a:tcPr/>
                </a:tc>
                <a:tc>
                  <a:txBody>
                    <a:bodyPr/>
                    <a:lstStyle/>
                    <a:p>
                      <a:r>
                        <a:rPr lang="en-US" sz="1600" dirty="0" smtClean="0"/>
                        <a:t>6 MT</a:t>
                      </a:r>
                      <a:endParaRPr lang="en-US" sz="1600" dirty="0"/>
                    </a:p>
                  </a:txBody>
                  <a:tcPr/>
                </a:tc>
                <a:tc>
                  <a:txBody>
                    <a:bodyPr/>
                    <a:lstStyle/>
                    <a:p>
                      <a:r>
                        <a:rPr lang="en-US" sz="1600" dirty="0" smtClean="0"/>
                        <a:t>8 GeV</a:t>
                      </a:r>
                      <a:endParaRPr lang="en-US" sz="1600" dirty="0"/>
                    </a:p>
                  </a:txBody>
                  <a:tcPr/>
                </a:tc>
                <a:tc>
                  <a:txBody>
                    <a:bodyPr/>
                    <a:lstStyle/>
                    <a:p>
                      <a:r>
                        <a:rPr lang="en-US" sz="1600" dirty="0" smtClean="0"/>
                        <a:t>IC</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a:t>
                      </a:r>
                      <a:r>
                        <a:rPr lang="en-US" sz="1600" dirty="0" smtClean="0"/>
                        <a:t> </a:t>
                      </a:r>
                      <a:r>
                        <a:rPr lang="en-US" sz="1600" dirty="0" err="1" smtClean="0"/>
                        <a:t>osc</a:t>
                      </a:r>
                      <a:endParaRPr lang="en-US" sz="1600" dirty="0" smtClean="0"/>
                    </a:p>
                  </a:txBody>
                  <a:tcPr/>
                </a:tc>
              </a:tr>
              <a:tr h="364484">
                <a:tc>
                  <a:txBody>
                    <a:bodyPr/>
                    <a:lstStyle/>
                    <a:p>
                      <a:r>
                        <a:rPr lang="en-US" sz="1600" b="1" dirty="0" smtClean="0">
                          <a:solidFill>
                            <a:srgbClr val="008000"/>
                          </a:solidFill>
                        </a:rPr>
                        <a:t>KM3NET/ORCA</a:t>
                      </a:r>
                      <a:endParaRPr lang="en-US" sz="1600" b="1" dirty="0">
                        <a:solidFill>
                          <a:srgbClr val="008000"/>
                        </a:solidFill>
                      </a:endParaRPr>
                    </a:p>
                  </a:txBody>
                  <a:tcPr/>
                </a:tc>
                <a:tc>
                  <a:txBody>
                    <a:bodyPr/>
                    <a:lstStyle/>
                    <a:p>
                      <a:r>
                        <a:rPr lang="en-US" sz="1600" b="1" dirty="0" err="1" smtClean="0">
                          <a:solidFill>
                            <a:srgbClr val="008000"/>
                          </a:solidFill>
                        </a:rPr>
                        <a:t>Mediter</a:t>
                      </a:r>
                      <a:r>
                        <a:rPr lang="en-US" sz="1600" b="1" dirty="0" smtClean="0">
                          <a:solidFill>
                            <a:srgbClr val="008000"/>
                          </a:solidFill>
                        </a:rPr>
                        <a:t>.</a:t>
                      </a:r>
                      <a:endParaRPr lang="en-US" sz="1600" b="1" dirty="0">
                        <a:solidFill>
                          <a:srgbClr val="008000"/>
                        </a:solidFill>
                      </a:endParaRPr>
                    </a:p>
                  </a:txBody>
                  <a:tcPr/>
                </a:tc>
                <a:tc>
                  <a:txBody>
                    <a:bodyPr/>
                    <a:lstStyle/>
                    <a:p>
                      <a:r>
                        <a:rPr lang="en-US" sz="1600" b="1" dirty="0" smtClean="0">
                          <a:solidFill>
                            <a:srgbClr val="008000"/>
                          </a:solidFill>
                        </a:rPr>
                        <a:t>C</a:t>
                      </a:r>
                      <a:endParaRPr lang="en-US" sz="1600" b="1" dirty="0">
                        <a:solidFill>
                          <a:srgbClr val="008000"/>
                        </a:solidFill>
                      </a:endParaRPr>
                    </a:p>
                  </a:txBody>
                  <a:tcPr/>
                </a:tc>
                <a:tc>
                  <a:txBody>
                    <a:bodyPr/>
                    <a:lstStyle/>
                    <a:p>
                      <a:r>
                        <a:rPr lang="en-US" sz="1600" b="1" dirty="0" smtClean="0">
                          <a:solidFill>
                            <a:srgbClr val="008000"/>
                          </a:solidFill>
                        </a:rPr>
                        <a:t>8 MT</a:t>
                      </a:r>
                      <a:endParaRPr lang="en-US" sz="1600" b="1" dirty="0">
                        <a:solidFill>
                          <a:srgbClr val="008000"/>
                        </a:solidFill>
                      </a:endParaRPr>
                    </a:p>
                  </a:txBody>
                  <a:tcPr/>
                </a:tc>
                <a:tc>
                  <a:txBody>
                    <a:bodyPr/>
                    <a:lstStyle/>
                    <a:p>
                      <a:r>
                        <a:rPr lang="en-US" sz="1600" b="1" dirty="0" smtClean="0">
                          <a:solidFill>
                            <a:srgbClr val="008000"/>
                          </a:solidFill>
                        </a:rPr>
                        <a:t>10 GeV</a:t>
                      </a:r>
                      <a:endParaRPr lang="en-US" sz="1600" b="1" dirty="0">
                        <a:solidFill>
                          <a:srgbClr val="008000"/>
                        </a:solidFill>
                      </a:endParaRPr>
                    </a:p>
                  </a:txBody>
                  <a:tcPr/>
                </a:tc>
                <a:tc>
                  <a:txBody>
                    <a:bodyPr/>
                    <a:lstStyle/>
                    <a:p>
                      <a:r>
                        <a:rPr lang="en-US" sz="1600" b="1" dirty="0" smtClean="0">
                          <a:solidFill>
                            <a:srgbClr val="008000"/>
                          </a:solidFill>
                        </a:rPr>
                        <a:t>WC</a:t>
                      </a:r>
                      <a:endParaRPr lang="en-US" sz="1600" b="1" dirty="0">
                        <a:solidFill>
                          <a:srgbClr val="008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008000"/>
                          </a:solidFill>
                        </a:rPr>
                        <a:t>ν</a:t>
                      </a:r>
                      <a:r>
                        <a:rPr lang="en-US" sz="1600" b="1" dirty="0" smtClean="0">
                          <a:solidFill>
                            <a:srgbClr val="008000"/>
                          </a:solidFill>
                        </a:rPr>
                        <a:t> </a:t>
                      </a:r>
                      <a:r>
                        <a:rPr lang="en-US" sz="1600" b="1" dirty="0" err="1" smtClean="0">
                          <a:solidFill>
                            <a:srgbClr val="008000"/>
                          </a:solidFill>
                        </a:rPr>
                        <a:t>osc</a:t>
                      </a:r>
                      <a:endParaRPr lang="en-US" sz="1600" b="1" dirty="0" smtClean="0">
                        <a:solidFill>
                          <a:srgbClr val="008000"/>
                        </a:solidFill>
                      </a:endParaRPr>
                    </a:p>
                  </a:txBody>
                  <a:tcPr/>
                </a:tc>
              </a:tr>
              <a:tr h="364484">
                <a:tc>
                  <a:txBody>
                    <a:bodyPr/>
                    <a:lstStyle/>
                    <a:p>
                      <a:r>
                        <a:rPr lang="en-US" sz="1600" b="1" dirty="0" smtClean="0">
                          <a:solidFill>
                            <a:srgbClr val="008000"/>
                          </a:solidFill>
                        </a:rPr>
                        <a:t>KM3NET/ARCA</a:t>
                      </a:r>
                      <a:endParaRPr lang="en-US" sz="1600" b="1" dirty="0">
                        <a:solidFill>
                          <a:srgbClr val="008000"/>
                        </a:solidFill>
                      </a:endParaRPr>
                    </a:p>
                  </a:txBody>
                  <a:tcPr/>
                </a:tc>
                <a:tc>
                  <a:txBody>
                    <a:bodyPr/>
                    <a:lstStyle/>
                    <a:p>
                      <a:r>
                        <a:rPr lang="en-US" sz="1600" b="1" dirty="0" err="1" smtClean="0">
                          <a:solidFill>
                            <a:srgbClr val="008000"/>
                          </a:solidFill>
                        </a:rPr>
                        <a:t>Mediter</a:t>
                      </a:r>
                      <a:r>
                        <a:rPr lang="en-US" sz="1600" b="1" dirty="0" smtClean="0">
                          <a:solidFill>
                            <a:srgbClr val="008000"/>
                          </a:solidFill>
                        </a:rPr>
                        <a:t>.</a:t>
                      </a:r>
                      <a:endParaRPr lang="en-US" sz="1600" b="1" dirty="0">
                        <a:solidFill>
                          <a:srgbClr val="008000"/>
                        </a:solidFill>
                      </a:endParaRPr>
                    </a:p>
                  </a:txBody>
                  <a:tcPr/>
                </a:tc>
                <a:tc>
                  <a:txBody>
                    <a:bodyPr/>
                    <a:lstStyle/>
                    <a:p>
                      <a:r>
                        <a:rPr lang="en-US" sz="1600" b="1" dirty="0" smtClean="0">
                          <a:solidFill>
                            <a:srgbClr val="008000"/>
                          </a:solidFill>
                        </a:rPr>
                        <a:t>C</a:t>
                      </a:r>
                      <a:endParaRPr lang="en-US" sz="1600" b="1" dirty="0">
                        <a:solidFill>
                          <a:srgbClr val="008000"/>
                        </a:solidFill>
                      </a:endParaRPr>
                    </a:p>
                  </a:txBody>
                  <a:tcPr/>
                </a:tc>
                <a:tc>
                  <a:txBody>
                    <a:bodyPr/>
                    <a:lstStyle/>
                    <a:p>
                      <a:r>
                        <a:rPr lang="en-US" sz="1600" b="1" dirty="0" smtClean="0">
                          <a:solidFill>
                            <a:srgbClr val="008000"/>
                          </a:solidFill>
                        </a:rPr>
                        <a:t>1.2 GT</a:t>
                      </a:r>
                      <a:endParaRPr lang="en-US" sz="1600" b="1" dirty="0">
                        <a:solidFill>
                          <a:srgbClr val="008000"/>
                        </a:solidFill>
                      </a:endParaRPr>
                    </a:p>
                  </a:txBody>
                  <a:tcPr/>
                </a:tc>
                <a:tc>
                  <a:txBody>
                    <a:bodyPr/>
                    <a:lstStyle/>
                    <a:p>
                      <a:r>
                        <a:rPr lang="en-US" sz="1600" b="1" dirty="0" smtClean="0">
                          <a:solidFill>
                            <a:srgbClr val="008000"/>
                          </a:solidFill>
                        </a:rPr>
                        <a:t>10 GeV</a:t>
                      </a:r>
                      <a:endParaRPr lang="en-US" sz="1600" b="1" dirty="0">
                        <a:solidFill>
                          <a:srgbClr val="008000"/>
                        </a:solidFill>
                      </a:endParaRPr>
                    </a:p>
                  </a:txBody>
                  <a:tcPr/>
                </a:tc>
                <a:tc>
                  <a:txBody>
                    <a:bodyPr/>
                    <a:lstStyle/>
                    <a:p>
                      <a:r>
                        <a:rPr lang="en-US" sz="1600" b="1" dirty="0" smtClean="0">
                          <a:solidFill>
                            <a:srgbClr val="008000"/>
                          </a:solidFill>
                        </a:rPr>
                        <a:t>WC</a:t>
                      </a:r>
                      <a:endParaRPr lang="en-US" sz="1600" b="1" dirty="0">
                        <a:solidFill>
                          <a:srgbClr val="008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rgbClr val="008000"/>
                          </a:solidFill>
                        </a:rPr>
                        <a:t>ν</a:t>
                      </a:r>
                      <a:r>
                        <a:rPr lang="en-US" sz="1600" b="1" dirty="0" smtClean="0">
                          <a:solidFill>
                            <a:srgbClr val="008000"/>
                          </a:solidFill>
                        </a:rPr>
                        <a:t> </a:t>
                      </a:r>
                      <a:r>
                        <a:rPr lang="en-US" sz="1600" b="1" dirty="0" err="1" smtClean="0">
                          <a:solidFill>
                            <a:srgbClr val="008000"/>
                          </a:solidFill>
                        </a:rPr>
                        <a:t>astr</a:t>
                      </a:r>
                      <a:endParaRPr lang="en-US" sz="1600" b="1" dirty="0" smtClean="0">
                        <a:solidFill>
                          <a:srgbClr val="008000"/>
                        </a:solidFill>
                      </a:endParaRPr>
                    </a:p>
                  </a:txBody>
                  <a:tcPr/>
                </a:tc>
              </a:tr>
              <a:tr h="364484">
                <a:tc>
                  <a:txBody>
                    <a:bodyPr/>
                    <a:lstStyle/>
                    <a:p>
                      <a:r>
                        <a:rPr lang="en-US" sz="1600" b="1" dirty="0" smtClean="0">
                          <a:solidFill>
                            <a:srgbClr val="008000"/>
                          </a:solidFill>
                        </a:rPr>
                        <a:t>JUNO</a:t>
                      </a:r>
                      <a:endParaRPr lang="en-US" sz="1600" b="1" dirty="0">
                        <a:solidFill>
                          <a:srgbClr val="008000"/>
                        </a:solidFill>
                      </a:endParaRPr>
                    </a:p>
                  </a:txBody>
                  <a:tcPr/>
                </a:tc>
                <a:tc>
                  <a:txBody>
                    <a:bodyPr/>
                    <a:lstStyle/>
                    <a:p>
                      <a:r>
                        <a:rPr lang="en-US" sz="1600" b="1" dirty="0" smtClean="0">
                          <a:solidFill>
                            <a:srgbClr val="008000"/>
                          </a:solidFill>
                        </a:rPr>
                        <a:t>China</a:t>
                      </a:r>
                      <a:endParaRPr lang="en-US" sz="1600" b="1" dirty="0">
                        <a:solidFill>
                          <a:srgbClr val="008000"/>
                        </a:solidFill>
                      </a:endParaRPr>
                    </a:p>
                  </a:txBody>
                  <a:tcPr/>
                </a:tc>
                <a:tc>
                  <a:txBody>
                    <a:bodyPr/>
                    <a:lstStyle/>
                    <a:p>
                      <a:r>
                        <a:rPr lang="en-US" sz="1600" b="1" dirty="0" smtClean="0">
                          <a:solidFill>
                            <a:srgbClr val="008000"/>
                          </a:solidFill>
                        </a:rPr>
                        <a:t>C</a:t>
                      </a:r>
                      <a:endParaRPr lang="en-US" sz="1600" b="1" dirty="0">
                        <a:solidFill>
                          <a:srgbClr val="008000"/>
                        </a:solidFill>
                      </a:endParaRPr>
                    </a:p>
                  </a:txBody>
                  <a:tcPr/>
                </a:tc>
                <a:tc>
                  <a:txBody>
                    <a:bodyPr/>
                    <a:lstStyle/>
                    <a:p>
                      <a:r>
                        <a:rPr lang="en-US" sz="1600" b="1" dirty="0" smtClean="0">
                          <a:solidFill>
                            <a:srgbClr val="008000"/>
                          </a:solidFill>
                        </a:rPr>
                        <a:t>20 </a:t>
                      </a:r>
                      <a:r>
                        <a:rPr lang="en-US" sz="1600" b="1" dirty="0" err="1" smtClean="0">
                          <a:solidFill>
                            <a:srgbClr val="008000"/>
                          </a:solidFill>
                        </a:rPr>
                        <a:t>kT</a:t>
                      </a:r>
                      <a:endParaRPr lang="en-US" sz="1600" b="1" dirty="0">
                        <a:solidFill>
                          <a:srgbClr val="008000"/>
                        </a:solidFill>
                      </a:endParaRPr>
                    </a:p>
                  </a:txBody>
                  <a:tcPr/>
                </a:tc>
                <a:tc>
                  <a:txBody>
                    <a:bodyPr/>
                    <a:lstStyle/>
                    <a:p>
                      <a:r>
                        <a:rPr lang="en-US" sz="1600" b="1" dirty="0" smtClean="0">
                          <a:solidFill>
                            <a:srgbClr val="008000"/>
                          </a:solidFill>
                        </a:rPr>
                        <a:t>1 MeV</a:t>
                      </a:r>
                      <a:endParaRPr lang="en-US" sz="1600" b="1" dirty="0">
                        <a:solidFill>
                          <a:srgbClr val="008000"/>
                        </a:solidFill>
                      </a:endParaRPr>
                    </a:p>
                  </a:txBody>
                  <a:tcPr/>
                </a:tc>
                <a:tc>
                  <a:txBody>
                    <a:bodyPr/>
                    <a:lstStyle/>
                    <a:p>
                      <a:r>
                        <a:rPr lang="en-US" sz="1600" b="1" dirty="0" smtClean="0">
                          <a:solidFill>
                            <a:srgbClr val="008000"/>
                          </a:solidFill>
                        </a:rPr>
                        <a:t>LS</a:t>
                      </a:r>
                      <a:endParaRPr lang="en-US" sz="1600" b="1" dirty="0">
                        <a:solidFill>
                          <a:srgbClr val="008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8000"/>
                          </a:solidFill>
                        </a:rPr>
                        <a:t>R</a:t>
                      </a:r>
                      <a:r>
                        <a:rPr lang="el-GR" sz="1600" b="1" dirty="0" smtClean="0">
                          <a:solidFill>
                            <a:srgbClr val="008000"/>
                          </a:solidFill>
                        </a:rPr>
                        <a:t>ν</a:t>
                      </a:r>
                      <a:r>
                        <a:rPr lang="en-US" sz="1600" b="1" dirty="0" smtClean="0">
                          <a:solidFill>
                            <a:srgbClr val="008000"/>
                          </a:solidFill>
                        </a:rPr>
                        <a:t> </a:t>
                      </a:r>
                      <a:r>
                        <a:rPr lang="en-US" sz="1600" b="1" dirty="0" err="1" smtClean="0">
                          <a:solidFill>
                            <a:srgbClr val="008000"/>
                          </a:solidFill>
                        </a:rPr>
                        <a:t>osc</a:t>
                      </a:r>
                      <a:endParaRPr lang="en-US" sz="1600" b="1" dirty="0" smtClean="0">
                        <a:solidFill>
                          <a:srgbClr val="008000"/>
                        </a:solidFill>
                      </a:endParaRPr>
                    </a:p>
                  </a:txBody>
                  <a:tcPr/>
                </a:tc>
              </a:tr>
              <a:tr h="364484">
                <a:tc>
                  <a:txBody>
                    <a:bodyPr/>
                    <a:lstStyle/>
                    <a:p>
                      <a:r>
                        <a:rPr lang="en-US" sz="1600" dirty="0" smtClean="0"/>
                        <a:t>INO</a:t>
                      </a:r>
                      <a:endParaRPr lang="en-US" sz="1600" dirty="0"/>
                    </a:p>
                  </a:txBody>
                  <a:tcPr/>
                </a:tc>
                <a:tc>
                  <a:txBody>
                    <a:bodyPr/>
                    <a:lstStyle/>
                    <a:p>
                      <a:r>
                        <a:rPr lang="en-US" sz="1600" dirty="0" smtClean="0"/>
                        <a:t>India</a:t>
                      </a:r>
                      <a:endParaRPr lang="en-US" sz="1600" dirty="0"/>
                    </a:p>
                  </a:txBody>
                  <a:tcPr/>
                </a:tc>
                <a:tc>
                  <a:txBody>
                    <a:bodyPr/>
                    <a:lstStyle/>
                    <a:p>
                      <a:r>
                        <a:rPr lang="en-US" sz="1600" dirty="0" smtClean="0"/>
                        <a:t>T</a:t>
                      </a:r>
                      <a:endParaRPr lang="en-US" sz="1600" dirty="0"/>
                    </a:p>
                  </a:txBody>
                  <a:tcPr/>
                </a:tc>
                <a:tc>
                  <a:txBody>
                    <a:bodyPr/>
                    <a:lstStyle/>
                    <a:p>
                      <a:r>
                        <a:rPr lang="en-US" sz="1600" dirty="0" smtClean="0"/>
                        <a:t>50 </a:t>
                      </a:r>
                      <a:r>
                        <a:rPr lang="en-US" sz="1600" dirty="0" err="1" smtClean="0"/>
                        <a:t>kT</a:t>
                      </a:r>
                      <a:endParaRPr lang="en-US" sz="1600" dirty="0"/>
                    </a:p>
                  </a:txBody>
                  <a:tcPr/>
                </a:tc>
                <a:tc>
                  <a:txBody>
                    <a:bodyPr/>
                    <a:lstStyle/>
                    <a:p>
                      <a:r>
                        <a:rPr lang="en-US" sz="1600" dirty="0" smtClean="0"/>
                        <a:t>600 MeV</a:t>
                      </a:r>
                      <a:endParaRPr lang="en-US" sz="1600" dirty="0"/>
                    </a:p>
                  </a:txBody>
                  <a:tcPr/>
                </a:tc>
                <a:tc>
                  <a:txBody>
                    <a:bodyPr/>
                    <a:lstStyle/>
                    <a:p>
                      <a:r>
                        <a:rPr lang="en-US" sz="1600" dirty="0" smtClean="0"/>
                        <a:t>Fe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Atm</a:t>
                      </a:r>
                      <a:r>
                        <a:rPr lang="en-US" sz="1600" dirty="0" smtClean="0"/>
                        <a:t> </a:t>
                      </a:r>
                      <a:r>
                        <a:rPr lang="el-GR" sz="1600" dirty="0" smtClean="0"/>
                        <a:t>ν</a:t>
                      </a:r>
                      <a:r>
                        <a:rPr lang="en-US" sz="1600" dirty="0" smtClean="0"/>
                        <a:t> </a:t>
                      </a:r>
                    </a:p>
                  </a:txBody>
                  <a:tcPr/>
                </a:tc>
              </a:tr>
              <a:tr h="364484">
                <a:tc>
                  <a:txBody>
                    <a:bodyPr/>
                    <a:lstStyle/>
                    <a:p>
                      <a:r>
                        <a:rPr lang="en-US" sz="1600" dirty="0" smtClean="0"/>
                        <a:t>P-ONE</a:t>
                      </a:r>
                      <a:endParaRPr lang="en-US" sz="1600" dirty="0"/>
                    </a:p>
                  </a:txBody>
                  <a:tcPr/>
                </a:tc>
                <a:tc>
                  <a:txBody>
                    <a:bodyPr/>
                    <a:lstStyle/>
                    <a:p>
                      <a:r>
                        <a:rPr lang="en-US" sz="1600" dirty="0" smtClean="0"/>
                        <a:t>Pacific-Canada</a:t>
                      </a:r>
                      <a:endParaRPr lang="en-US" sz="1600" dirty="0"/>
                    </a:p>
                  </a:txBody>
                  <a:tcPr/>
                </a:tc>
                <a:tc>
                  <a:txBody>
                    <a:bodyPr/>
                    <a:lstStyle/>
                    <a:p>
                      <a:r>
                        <a:rPr lang="en-US" sz="1600" dirty="0" smtClean="0"/>
                        <a:t>C</a:t>
                      </a:r>
                      <a:endParaRPr lang="en-US" sz="1600" dirty="0"/>
                    </a:p>
                  </a:txBody>
                  <a:tcPr/>
                </a:tc>
                <a:tc>
                  <a:txBody>
                    <a:bodyPr/>
                    <a:lstStyle/>
                    <a:p>
                      <a:r>
                        <a:rPr lang="en-US" sz="1600" dirty="0" smtClean="0"/>
                        <a:t>1 km2 ?</a:t>
                      </a:r>
                      <a:endParaRPr lang="en-US" sz="1600" dirty="0"/>
                    </a:p>
                  </a:txBody>
                  <a:tcPr/>
                </a:tc>
                <a:tc>
                  <a:txBody>
                    <a:bodyPr/>
                    <a:lstStyle/>
                    <a:p>
                      <a:r>
                        <a:rPr lang="en-US" sz="1600" dirty="0" err="1" smtClean="0"/>
                        <a:t>GeV</a:t>
                      </a:r>
                      <a:r>
                        <a:rPr lang="en-US" sz="1600" dirty="0" smtClean="0"/>
                        <a:t> ??</a:t>
                      </a:r>
                      <a:endParaRPr lang="en-US" sz="1600" dirty="0"/>
                    </a:p>
                  </a:txBody>
                  <a:tcPr/>
                </a:tc>
                <a:tc>
                  <a:txBody>
                    <a:bodyPr/>
                    <a:lstStyle/>
                    <a:p>
                      <a:r>
                        <a:rPr lang="en-US" sz="1600" dirty="0" smtClean="0"/>
                        <a:t>WC</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ν</a:t>
                      </a:r>
                      <a:r>
                        <a:rPr lang="en-US" sz="1600" dirty="0" smtClean="0"/>
                        <a:t> </a:t>
                      </a:r>
                      <a:r>
                        <a:rPr lang="en-US" sz="1600" dirty="0" err="1" smtClean="0"/>
                        <a:t>astr</a:t>
                      </a:r>
                      <a:endParaRPr lang="en-US" sz="1600" dirty="0" smtClean="0"/>
                    </a:p>
                  </a:txBody>
                  <a:tcPr/>
                </a:tc>
              </a:tr>
            </a:tbl>
          </a:graphicData>
        </a:graphic>
      </p:graphicFrame>
      <p:sp>
        <p:nvSpPr>
          <p:cNvPr id="3" name="TextBox 2"/>
          <p:cNvSpPr txBox="1"/>
          <p:nvPr/>
        </p:nvSpPr>
        <p:spPr>
          <a:xfrm rot="16200000">
            <a:off x="7844751" y="3204249"/>
            <a:ext cx="1901031" cy="369332"/>
          </a:xfrm>
          <a:prstGeom prst="rect">
            <a:avLst/>
          </a:prstGeom>
          <a:noFill/>
        </p:spPr>
        <p:txBody>
          <a:bodyPr wrap="none" rtlCol="0">
            <a:spAutoFit/>
          </a:bodyPr>
          <a:lstStyle/>
          <a:p>
            <a:r>
              <a:rPr lang="en-US" dirty="0" smtClean="0"/>
              <a:t>Future Projects 17</a:t>
            </a:r>
            <a:endParaRPr lang="en-US" dirty="0"/>
          </a:p>
        </p:txBody>
      </p:sp>
    </p:spTree>
    <p:extLst>
      <p:ext uri="{BB962C8B-B14F-4D97-AF65-F5344CB8AC3E}">
        <p14:creationId xmlns:p14="http://schemas.microsoft.com/office/powerpoint/2010/main" val="14241922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6460423" cy="6771084"/>
          </a:xfrm>
          <a:prstGeom prst="rect">
            <a:avLst/>
          </a:prstGeom>
          <a:noFill/>
        </p:spPr>
        <p:txBody>
          <a:bodyPr wrap="none" rtlCol="0">
            <a:spAutoFit/>
          </a:bodyPr>
          <a:lstStyle/>
          <a:p>
            <a:r>
              <a:rPr lang="en-US" sz="1600" b="1" dirty="0" smtClean="0">
                <a:solidFill>
                  <a:srgbClr val="00B050"/>
                </a:solidFill>
              </a:rPr>
              <a:t>Key for previous tables comparing projects:</a:t>
            </a:r>
          </a:p>
          <a:p>
            <a:r>
              <a:rPr lang="en-US" sz="1600" dirty="0" err="1" smtClean="0"/>
              <a:t>st</a:t>
            </a:r>
            <a:r>
              <a:rPr lang="en-US" sz="1600" dirty="0" smtClean="0"/>
              <a:t> = status</a:t>
            </a:r>
          </a:p>
          <a:p>
            <a:r>
              <a:rPr lang="en-US" sz="1600" dirty="0" smtClean="0"/>
              <a:t>P = proposal</a:t>
            </a:r>
          </a:p>
          <a:p>
            <a:r>
              <a:rPr lang="en-US" sz="1600" dirty="0" smtClean="0"/>
              <a:t>C = construction</a:t>
            </a:r>
          </a:p>
          <a:p>
            <a:r>
              <a:rPr lang="en-US" sz="1600" dirty="0" smtClean="0"/>
              <a:t>T = testing</a:t>
            </a:r>
          </a:p>
          <a:p>
            <a:r>
              <a:rPr lang="en-US" sz="1600" dirty="0" smtClean="0"/>
              <a:t>O = R = operating</a:t>
            </a:r>
          </a:p>
          <a:p>
            <a:r>
              <a:rPr lang="en-US" sz="1600" dirty="0" smtClean="0"/>
              <a:t>X = no longer operating</a:t>
            </a:r>
          </a:p>
          <a:p>
            <a:r>
              <a:rPr lang="en-US" sz="1600" dirty="0"/>
              <a:t>R</a:t>
            </a:r>
            <a:r>
              <a:rPr lang="en-US" sz="1600" dirty="0" smtClean="0"/>
              <a:t>&gt;X = O&gt;X soon shutting down </a:t>
            </a:r>
          </a:p>
          <a:p>
            <a:r>
              <a:rPr lang="en-US" sz="1600" dirty="0" smtClean="0"/>
              <a:t>Area/</a:t>
            </a:r>
            <a:r>
              <a:rPr lang="en-US" sz="1600" dirty="0" err="1" smtClean="0"/>
              <a:t>vol</a:t>
            </a:r>
            <a:r>
              <a:rPr lang="en-US" sz="1600" dirty="0" smtClean="0"/>
              <a:t> = muon effective area or target volume/mass, very rough measure</a:t>
            </a:r>
          </a:p>
          <a:p>
            <a:r>
              <a:rPr lang="en-US" sz="1600" dirty="0"/>
              <a:t> </a:t>
            </a:r>
            <a:r>
              <a:rPr lang="en-US" sz="1600" dirty="0" smtClean="0"/>
              <a:t>                     and generally energy dependent</a:t>
            </a:r>
          </a:p>
          <a:p>
            <a:r>
              <a:rPr lang="en-US" sz="1600" dirty="0"/>
              <a:t>d</a:t>
            </a:r>
            <a:r>
              <a:rPr lang="el-GR" sz="1600" dirty="0" smtClean="0"/>
              <a:t>Ω</a:t>
            </a:r>
            <a:r>
              <a:rPr lang="en-US" sz="1600" dirty="0" smtClean="0"/>
              <a:t> = observing solid angle</a:t>
            </a:r>
          </a:p>
          <a:p>
            <a:r>
              <a:rPr lang="en-US" sz="1600" dirty="0" smtClean="0"/>
              <a:t>Energy = rough neutrino energy threshold</a:t>
            </a:r>
            <a:endParaRPr lang="en-US" sz="1600" dirty="0"/>
          </a:p>
          <a:p>
            <a:r>
              <a:rPr lang="en-US" sz="1600" dirty="0" smtClean="0"/>
              <a:t>Tech = detection technology</a:t>
            </a:r>
          </a:p>
          <a:p>
            <a:r>
              <a:rPr lang="en-US" sz="1600" dirty="0" smtClean="0"/>
              <a:t>AC = Air Cherenkov</a:t>
            </a:r>
          </a:p>
          <a:p>
            <a:r>
              <a:rPr lang="en-US" sz="1600" dirty="0" smtClean="0"/>
              <a:t>IC = Ice Cherenkov</a:t>
            </a:r>
          </a:p>
          <a:p>
            <a:r>
              <a:rPr lang="en-US" sz="1600" dirty="0" smtClean="0"/>
              <a:t>WC = Water Cherenkov</a:t>
            </a:r>
          </a:p>
          <a:p>
            <a:r>
              <a:rPr lang="en-US" sz="1600" dirty="0" smtClean="0"/>
              <a:t>HWC = Heavy Water Cherenkov</a:t>
            </a:r>
          </a:p>
          <a:p>
            <a:r>
              <a:rPr lang="en-US" sz="1600" dirty="0" smtClean="0"/>
              <a:t>IR = Ice Radio</a:t>
            </a:r>
          </a:p>
          <a:p>
            <a:r>
              <a:rPr lang="en-US" sz="1600" dirty="0" smtClean="0"/>
              <a:t>ICR = Ice Cherenkov Radio</a:t>
            </a:r>
          </a:p>
          <a:p>
            <a:r>
              <a:rPr lang="en-US" sz="1600" dirty="0" smtClean="0"/>
              <a:t>LS = liquid scintillator</a:t>
            </a:r>
          </a:p>
          <a:p>
            <a:r>
              <a:rPr lang="en-US" sz="1600" dirty="0" smtClean="0"/>
              <a:t>AR = Air Radio</a:t>
            </a:r>
          </a:p>
          <a:p>
            <a:r>
              <a:rPr lang="en-US" sz="1600" dirty="0" smtClean="0"/>
              <a:t>Fe = Iron Calorimeter</a:t>
            </a:r>
          </a:p>
          <a:p>
            <a:r>
              <a:rPr lang="el-GR" sz="1600" dirty="0"/>
              <a:t>ν</a:t>
            </a:r>
            <a:r>
              <a:rPr lang="en-US" sz="1600" dirty="0"/>
              <a:t> </a:t>
            </a:r>
            <a:r>
              <a:rPr lang="en-US" sz="1600" dirty="0" err="1" smtClean="0"/>
              <a:t>astr</a:t>
            </a:r>
            <a:r>
              <a:rPr lang="en-US" sz="1600" dirty="0" smtClean="0"/>
              <a:t> = Neutrino Astronomy</a:t>
            </a:r>
            <a:endParaRPr lang="en-US" sz="1600" dirty="0"/>
          </a:p>
          <a:p>
            <a:r>
              <a:rPr lang="el-GR" sz="1600" dirty="0" smtClean="0"/>
              <a:t>ν</a:t>
            </a:r>
            <a:r>
              <a:rPr lang="en-US" sz="1600" dirty="0" smtClean="0"/>
              <a:t> </a:t>
            </a:r>
            <a:r>
              <a:rPr lang="en-US" sz="1600" dirty="0" err="1" smtClean="0"/>
              <a:t>osc</a:t>
            </a:r>
            <a:r>
              <a:rPr lang="en-US" sz="1600" dirty="0" smtClean="0"/>
              <a:t> = Neutrino Oscillation Studies</a:t>
            </a:r>
          </a:p>
          <a:p>
            <a:r>
              <a:rPr lang="en-US" sz="1600" dirty="0" smtClean="0"/>
              <a:t>R</a:t>
            </a:r>
            <a:r>
              <a:rPr lang="el-GR" sz="1600" dirty="0" smtClean="0"/>
              <a:t>ν</a:t>
            </a:r>
            <a:r>
              <a:rPr lang="en-US" sz="1600" dirty="0" smtClean="0"/>
              <a:t> </a:t>
            </a:r>
            <a:r>
              <a:rPr lang="en-US" sz="1600" dirty="0" err="1" smtClean="0"/>
              <a:t>osc</a:t>
            </a:r>
            <a:r>
              <a:rPr lang="en-US" sz="1600" dirty="0" smtClean="0"/>
              <a:t> = Reactor Neutrino Oscillation Studies</a:t>
            </a:r>
            <a:endParaRPr lang="en-US" sz="1600" dirty="0"/>
          </a:p>
          <a:p>
            <a:r>
              <a:rPr lang="en-US" sz="1600" dirty="0" smtClean="0"/>
              <a:t>PDK = Proton Decay Search</a:t>
            </a:r>
            <a:endParaRPr lang="en-US" sz="1600" dirty="0"/>
          </a:p>
          <a:p>
            <a:r>
              <a:rPr lang="en-US" dirty="0" smtClean="0"/>
              <a:t>geo</a:t>
            </a:r>
            <a:r>
              <a:rPr lang="el-GR" dirty="0"/>
              <a:t>ν</a:t>
            </a:r>
            <a:r>
              <a:rPr lang="en-US" dirty="0"/>
              <a:t> </a:t>
            </a:r>
            <a:r>
              <a:rPr lang="en-US" dirty="0" smtClean="0"/>
              <a:t>= mainly geo-neutrino studies</a:t>
            </a:r>
            <a:endParaRPr lang="en-US" dirty="0"/>
          </a:p>
        </p:txBody>
      </p:sp>
      <p:sp>
        <p:nvSpPr>
          <p:cNvPr id="3" name="TextBox 2"/>
          <p:cNvSpPr txBox="1"/>
          <p:nvPr/>
        </p:nvSpPr>
        <p:spPr>
          <a:xfrm>
            <a:off x="6248400" y="5562600"/>
            <a:ext cx="2219340" cy="646331"/>
          </a:xfrm>
          <a:prstGeom prst="rect">
            <a:avLst/>
          </a:prstGeom>
          <a:noFill/>
        </p:spPr>
        <p:txBody>
          <a:bodyPr wrap="none" rtlCol="0">
            <a:spAutoFit/>
          </a:bodyPr>
          <a:lstStyle/>
          <a:p>
            <a:r>
              <a:rPr lang="en-US" i="1" dirty="0" smtClean="0"/>
              <a:t>With much help from</a:t>
            </a:r>
          </a:p>
          <a:p>
            <a:r>
              <a:rPr lang="en-US" i="1" dirty="0" smtClean="0"/>
              <a:t>Christian </a:t>
            </a:r>
            <a:r>
              <a:rPr lang="en-US" i="1" dirty="0" err="1" smtClean="0"/>
              <a:t>Spiering</a:t>
            </a:r>
            <a:endParaRPr lang="en-US" i="1" dirty="0"/>
          </a:p>
        </p:txBody>
      </p:sp>
      <p:sp>
        <p:nvSpPr>
          <p:cNvPr id="4" name="TextBox 3"/>
          <p:cNvSpPr txBox="1"/>
          <p:nvPr/>
        </p:nvSpPr>
        <p:spPr>
          <a:xfrm>
            <a:off x="4953000" y="685800"/>
            <a:ext cx="2664875" cy="646331"/>
          </a:xfrm>
          <a:prstGeom prst="rect">
            <a:avLst/>
          </a:prstGeom>
          <a:noFill/>
        </p:spPr>
        <p:txBody>
          <a:bodyPr wrap="none" rtlCol="0">
            <a:spAutoFit/>
          </a:bodyPr>
          <a:lstStyle/>
          <a:p>
            <a:r>
              <a:rPr lang="en-US" b="1" dirty="0" smtClean="0">
                <a:solidFill>
                  <a:srgbClr val="FF0000"/>
                </a:solidFill>
              </a:rPr>
              <a:t>Please let me know about </a:t>
            </a:r>
          </a:p>
          <a:p>
            <a:r>
              <a:rPr lang="en-US" b="1" dirty="0" smtClean="0">
                <a:solidFill>
                  <a:srgbClr val="FF0000"/>
                </a:solidFill>
              </a:rPr>
              <a:t>errors and omissions!</a:t>
            </a:r>
            <a:endParaRPr lang="en-US" b="1" dirty="0">
              <a:solidFill>
                <a:srgbClr val="FF0000"/>
              </a:solidFill>
            </a:endParaRPr>
          </a:p>
        </p:txBody>
      </p:sp>
    </p:spTree>
    <p:extLst>
      <p:ext uri="{BB962C8B-B14F-4D97-AF65-F5344CB8AC3E}">
        <p14:creationId xmlns:p14="http://schemas.microsoft.com/office/powerpoint/2010/main" val="23222759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855"/>
            <a:ext cx="10069608" cy="461665"/>
          </a:xfrm>
          <a:prstGeom prst="rect">
            <a:avLst/>
          </a:prstGeom>
          <a:noFill/>
        </p:spPr>
        <p:txBody>
          <a:bodyPr wrap="square" rtlCol="0">
            <a:spAutoFit/>
          </a:bodyPr>
          <a:lstStyle/>
          <a:p>
            <a:r>
              <a:rPr lang="en-US" sz="2400" b="1" u="sng" dirty="0" smtClean="0">
                <a:solidFill>
                  <a:srgbClr val="0A4C00"/>
                </a:solidFill>
              </a:rPr>
              <a:t>OK, where are we and where are we going soon with neutrinos?</a:t>
            </a:r>
            <a:endParaRPr lang="en-US" sz="2400" b="1" u="sng" dirty="0">
              <a:solidFill>
                <a:srgbClr val="0A4C00"/>
              </a:solidFill>
            </a:endParaRPr>
          </a:p>
        </p:txBody>
      </p:sp>
      <p:sp>
        <p:nvSpPr>
          <p:cNvPr id="3" name="TextBox 2"/>
          <p:cNvSpPr txBox="1"/>
          <p:nvPr/>
        </p:nvSpPr>
        <p:spPr>
          <a:xfrm>
            <a:off x="23952" y="685800"/>
            <a:ext cx="9312615" cy="6370974"/>
          </a:xfrm>
          <a:prstGeom prst="rect">
            <a:avLst/>
          </a:prstGeom>
          <a:noFill/>
        </p:spPr>
        <p:txBody>
          <a:bodyPr wrap="none" rtlCol="0">
            <a:spAutoFit/>
          </a:bodyPr>
          <a:lstStyle/>
          <a:p>
            <a:r>
              <a:rPr lang="en-US" sz="2400" dirty="0" smtClean="0"/>
              <a:t>At lower energies (&lt;TeV) we have found neutrino oscillations and mass</a:t>
            </a:r>
          </a:p>
          <a:p>
            <a:r>
              <a:rPr lang="en-US" sz="2400" dirty="0" smtClean="0"/>
              <a:t>and much more about neutrinos… amazing experimental results</a:t>
            </a:r>
          </a:p>
          <a:p>
            <a:endParaRPr lang="en-US" sz="2400" dirty="0" smtClean="0"/>
          </a:p>
          <a:p>
            <a:r>
              <a:rPr lang="en-US" sz="2400" b="1" dirty="0" smtClean="0">
                <a:solidFill>
                  <a:schemeClr val="accent3">
                    <a:lumMod val="75000"/>
                  </a:schemeClr>
                </a:solidFill>
              </a:rPr>
              <a:t>~ lifetime, </a:t>
            </a:r>
            <a:r>
              <a:rPr lang="en-US" sz="2400" b="1" dirty="0">
                <a:solidFill>
                  <a:schemeClr val="accent3">
                    <a:lumMod val="75000"/>
                  </a:schemeClr>
                </a:solidFill>
              </a:rPr>
              <a:t>they make it from distant </a:t>
            </a:r>
            <a:r>
              <a:rPr lang="en-US" sz="2400" b="1" dirty="0" smtClean="0">
                <a:solidFill>
                  <a:schemeClr val="accent3">
                    <a:lumMod val="75000"/>
                  </a:schemeClr>
                </a:solidFill>
              </a:rPr>
              <a:t>objects at ~c</a:t>
            </a:r>
            <a:endParaRPr lang="en-US" sz="2400" b="1" dirty="0">
              <a:solidFill>
                <a:schemeClr val="accent3">
                  <a:lumMod val="75000"/>
                </a:schemeClr>
              </a:solidFill>
            </a:endParaRPr>
          </a:p>
          <a:p>
            <a:r>
              <a:rPr lang="en-US" sz="2400" b="1" dirty="0">
                <a:solidFill>
                  <a:schemeClr val="accent3">
                    <a:lumMod val="75000"/>
                  </a:schemeClr>
                </a:solidFill>
              </a:rPr>
              <a:t>~ standard model cross sections, but &gt;</a:t>
            </a:r>
            <a:r>
              <a:rPr lang="en-US" sz="2400" b="1" dirty="0" err="1">
                <a:solidFill>
                  <a:schemeClr val="accent3">
                    <a:lumMod val="75000"/>
                  </a:schemeClr>
                </a:solidFill>
              </a:rPr>
              <a:t>EeV</a:t>
            </a:r>
            <a:r>
              <a:rPr lang="en-US" sz="2400" b="1" dirty="0">
                <a:solidFill>
                  <a:schemeClr val="accent3">
                    <a:lumMod val="75000"/>
                  </a:schemeClr>
                </a:solidFill>
              </a:rPr>
              <a:t> quite uncertain</a:t>
            </a:r>
          </a:p>
          <a:p>
            <a:r>
              <a:rPr lang="en-US" sz="2400" b="1" dirty="0">
                <a:solidFill>
                  <a:schemeClr val="accent3">
                    <a:lumMod val="75000"/>
                  </a:schemeClr>
                </a:solidFill>
              </a:rPr>
              <a:t>~ 3 families and weak hints of more (revolution if so)</a:t>
            </a:r>
          </a:p>
          <a:p>
            <a:r>
              <a:rPr lang="en-US" sz="2400" b="1" dirty="0">
                <a:solidFill>
                  <a:schemeClr val="accent3">
                    <a:lumMod val="75000"/>
                  </a:schemeClr>
                </a:solidFill>
              </a:rPr>
              <a:t>~ mixing angles curiously larger than for quarks, forget </a:t>
            </a:r>
            <a:r>
              <a:rPr lang="en-US" sz="2400" b="1" dirty="0" err="1">
                <a:solidFill>
                  <a:schemeClr val="accent3">
                    <a:lumMod val="75000"/>
                  </a:schemeClr>
                </a:solidFill>
              </a:rPr>
              <a:t>Cabibbo</a:t>
            </a:r>
            <a:endParaRPr lang="en-US" sz="2400" b="1" dirty="0">
              <a:solidFill>
                <a:schemeClr val="accent3">
                  <a:lumMod val="75000"/>
                </a:schemeClr>
              </a:solidFill>
            </a:endParaRPr>
          </a:p>
          <a:p>
            <a:r>
              <a:rPr lang="en-US" sz="2400" b="1" dirty="0">
                <a:solidFill>
                  <a:schemeClr val="accent3">
                    <a:lumMod val="75000"/>
                  </a:schemeClr>
                </a:solidFill>
              </a:rPr>
              <a:t>~ mass trending towards m1 &lt; m2 &lt; m3 as with quarks, but why?</a:t>
            </a:r>
          </a:p>
          <a:p>
            <a:r>
              <a:rPr lang="en-US" sz="2400" b="1" dirty="0">
                <a:solidFill>
                  <a:schemeClr val="accent3">
                    <a:lumMod val="75000"/>
                  </a:schemeClr>
                </a:solidFill>
              </a:rPr>
              <a:t>~ unclear about CP violation (but really so what, RH nus?)</a:t>
            </a:r>
          </a:p>
          <a:p>
            <a:r>
              <a:rPr lang="en-US" sz="2400" b="1" dirty="0">
                <a:solidFill>
                  <a:schemeClr val="accent3">
                    <a:lumMod val="75000"/>
                  </a:schemeClr>
                </a:solidFill>
              </a:rPr>
              <a:t>~ some peculiarities in nuclear reactor nu </a:t>
            </a:r>
            <a:r>
              <a:rPr lang="en-US" sz="2400" b="1" dirty="0" err="1">
                <a:solidFill>
                  <a:schemeClr val="accent3">
                    <a:lumMod val="75000"/>
                  </a:schemeClr>
                </a:solidFill>
              </a:rPr>
              <a:t>expts</a:t>
            </a:r>
            <a:r>
              <a:rPr lang="en-US" sz="2400" b="1" dirty="0">
                <a:solidFill>
                  <a:schemeClr val="accent3">
                    <a:lumMod val="75000"/>
                  </a:schemeClr>
                </a:solidFill>
              </a:rPr>
              <a:t> (RNA and 5 MeV bump)</a:t>
            </a:r>
          </a:p>
          <a:p>
            <a:r>
              <a:rPr lang="en-US" sz="2400" b="1" dirty="0">
                <a:solidFill>
                  <a:schemeClr val="accent3">
                    <a:lumMod val="75000"/>
                  </a:schemeClr>
                </a:solidFill>
              </a:rPr>
              <a:t>~ solar models and </a:t>
            </a:r>
            <a:r>
              <a:rPr lang="en-US" sz="2400" b="1" dirty="0" err="1">
                <a:solidFill>
                  <a:schemeClr val="accent3">
                    <a:lumMod val="75000"/>
                  </a:schemeClr>
                </a:solidFill>
              </a:rPr>
              <a:t>atm</a:t>
            </a:r>
            <a:r>
              <a:rPr lang="en-US" sz="2400" b="1" dirty="0">
                <a:solidFill>
                  <a:schemeClr val="accent3">
                    <a:lumMod val="75000"/>
                  </a:schemeClr>
                </a:solidFill>
              </a:rPr>
              <a:t> nu fluxes ~ OK (to 15% or so!)</a:t>
            </a:r>
          </a:p>
          <a:p>
            <a:r>
              <a:rPr lang="en-US" sz="2400" b="1" dirty="0">
                <a:solidFill>
                  <a:schemeClr val="accent3">
                    <a:lumMod val="75000"/>
                  </a:schemeClr>
                </a:solidFill>
              </a:rPr>
              <a:t>~ no observation of expected Direct Production (OK?</a:t>
            </a:r>
            <a:r>
              <a:rPr lang="en-US" sz="2400" b="1" dirty="0" smtClean="0">
                <a:solidFill>
                  <a:schemeClr val="accent3">
                    <a:lumMod val="75000"/>
                  </a:schemeClr>
                </a:solidFill>
              </a:rPr>
              <a:t>)</a:t>
            </a:r>
          </a:p>
          <a:p>
            <a:endParaRPr lang="en-US" sz="2400" dirty="0" smtClean="0"/>
          </a:p>
          <a:p>
            <a:r>
              <a:rPr lang="en-US" sz="2400" dirty="0" smtClean="0">
                <a:solidFill>
                  <a:srgbClr val="FF6600"/>
                </a:solidFill>
              </a:rPr>
              <a:t>And still no theory guidance from a grand scale GUT</a:t>
            </a:r>
            <a:endParaRPr lang="en-US" sz="2400" dirty="0">
              <a:solidFill>
                <a:srgbClr val="FF6600"/>
              </a:solidFill>
            </a:endParaRPr>
          </a:p>
          <a:p>
            <a:endParaRPr lang="en-US" sz="2400" dirty="0" smtClean="0"/>
          </a:p>
          <a:p>
            <a:r>
              <a:rPr lang="en-US" sz="2400" b="1" dirty="0" smtClean="0">
                <a:solidFill>
                  <a:schemeClr val="accent6">
                    <a:lumMod val="75000"/>
                  </a:schemeClr>
                </a:solidFill>
              </a:rPr>
              <a:t>Still we know very little more about cosmic rays and sources &gt; PeV</a:t>
            </a:r>
          </a:p>
          <a:p>
            <a:endParaRPr lang="en-US" sz="2400" dirty="0"/>
          </a:p>
        </p:txBody>
      </p:sp>
    </p:spTree>
    <p:extLst>
      <p:ext uri="{BB962C8B-B14F-4D97-AF65-F5344CB8AC3E}">
        <p14:creationId xmlns:p14="http://schemas.microsoft.com/office/powerpoint/2010/main" val="231739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6194"/>
            <a:ext cx="7390778" cy="738664"/>
          </a:xfrm>
          <a:prstGeom prst="rect">
            <a:avLst/>
          </a:prstGeom>
          <a:noFill/>
        </p:spPr>
        <p:txBody>
          <a:bodyPr wrap="none" rtlCol="0">
            <a:spAutoFit/>
          </a:bodyPr>
          <a:lstStyle/>
          <a:p>
            <a:r>
              <a:rPr lang="en-US" sz="2400" b="1" dirty="0" smtClean="0">
                <a:solidFill>
                  <a:srgbClr val="008000"/>
                </a:solidFill>
              </a:rPr>
              <a:t>Review of opportunities for natural neutrinos by energy</a:t>
            </a:r>
            <a:r>
              <a:rPr lang="en-US" b="1" dirty="0" smtClean="0">
                <a:solidFill>
                  <a:srgbClr val="008000"/>
                </a:solidFill>
              </a:rPr>
              <a:t>:</a:t>
            </a:r>
          </a:p>
          <a:p>
            <a:endParaRPr lang="en-US" dirty="0"/>
          </a:p>
        </p:txBody>
      </p:sp>
      <p:sp>
        <p:nvSpPr>
          <p:cNvPr id="3" name="TextBox 2"/>
          <p:cNvSpPr txBox="1"/>
          <p:nvPr/>
        </p:nvSpPr>
        <p:spPr>
          <a:xfrm>
            <a:off x="228600" y="762000"/>
            <a:ext cx="9007594" cy="6278641"/>
          </a:xfrm>
          <a:prstGeom prst="rect">
            <a:avLst/>
          </a:prstGeom>
          <a:noFill/>
        </p:spPr>
        <p:txBody>
          <a:bodyPr wrap="none" rtlCol="0">
            <a:spAutoFit/>
          </a:bodyPr>
          <a:lstStyle/>
          <a:p>
            <a:r>
              <a:rPr lang="en-US" sz="2400" dirty="0" smtClean="0"/>
              <a:t>- </a:t>
            </a:r>
            <a:r>
              <a:rPr lang="en-US" sz="2400" b="1" dirty="0" smtClean="0">
                <a:solidFill>
                  <a:srgbClr val="008000"/>
                </a:solidFill>
              </a:rPr>
              <a:t>Big Bang Relics</a:t>
            </a:r>
            <a:r>
              <a:rPr lang="en-US" sz="2400" dirty="0" smtClean="0"/>
              <a:t>: No good ideas out there</a:t>
            </a:r>
            <a:r>
              <a:rPr lang="mr-IN" sz="2400" dirty="0" smtClean="0"/>
              <a:t>…</a:t>
            </a:r>
            <a:r>
              <a:rPr lang="en-US" sz="2400" dirty="0" smtClean="0"/>
              <a:t> biggest challenge, </a:t>
            </a:r>
          </a:p>
          <a:p>
            <a:r>
              <a:rPr lang="en-US" sz="2400" dirty="0"/>
              <a:t> </a:t>
            </a:r>
            <a:r>
              <a:rPr lang="en-US" sz="2400" dirty="0" smtClean="0"/>
              <a:t>    only indirect inferences</a:t>
            </a:r>
          </a:p>
          <a:p>
            <a:r>
              <a:rPr lang="en-US" sz="2400" dirty="0" smtClean="0"/>
              <a:t>- </a:t>
            </a:r>
            <a:r>
              <a:rPr lang="en-US" sz="2400" b="1" dirty="0" smtClean="0">
                <a:solidFill>
                  <a:srgbClr val="008000"/>
                </a:solidFill>
              </a:rPr>
              <a:t>Pre-white dwarves</a:t>
            </a:r>
            <a:r>
              <a:rPr lang="en-US" sz="2400" dirty="0" smtClean="0"/>
              <a:t>: Dominant radiation in neutrinos </a:t>
            </a:r>
          </a:p>
          <a:p>
            <a:r>
              <a:rPr lang="en-US" sz="2400" dirty="0"/>
              <a:t> </a:t>
            </a:r>
            <a:r>
              <a:rPr lang="en-US" sz="2400" dirty="0" smtClean="0"/>
              <a:t>    but </a:t>
            </a:r>
            <a:r>
              <a:rPr lang="en-US" sz="2400" dirty="0" err="1" smtClean="0"/>
              <a:t>keV</a:t>
            </a:r>
            <a:r>
              <a:rPr lang="en-US" sz="2400" dirty="0" smtClean="0"/>
              <a:t> energies, no flux </a:t>
            </a:r>
            <a:r>
              <a:rPr lang="en-US" sz="2400" dirty="0" err="1" smtClean="0"/>
              <a:t>calcs</a:t>
            </a:r>
            <a:endParaRPr lang="en-US" sz="2400" dirty="0" smtClean="0"/>
          </a:p>
          <a:p>
            <a:r>
              <a:rPr lang="en-US" sz="2400" dirty="0" smtClean="0"/>
              <a:t>- </a:t>
            </a:r>
            <a:r>
              <a:rPr lang="en-US" sz="2400" b="1" dirty="0" smtClean="0">
                <a:solidFill>
                  <a:srgbClr val="008000"/>
                </a:solidFill>
              </a:rPr>
              <a:t>&lt;MeV Geo neutrinos</a:t>
            </a:r>
            <a:r>
              <a:rPr lang="en-US" sz="2400" dirty="0"/>
              <a:t>:</a:t>
            </a:r>
            <a:r>
              <a:rPr lang="en-US" sz="2400" dirty="0" smtClean="0"/>
              <a:t> particularly K40, important challenge</a:t>
            </a:r>
          </a:p>
          <a:p>
            <a:r>
              <a:rPr lang="en-US" sz="2400" dirty="0" smtClean="0"/>
              <a:t>- </a:t>
            </a:r>
            <a:r>
              <a:rPr lang="en-US" sz="2400" b="1" dirty="0" smtClean="0">
                <a:solidFill>
                  <a:srgbClr val="008000"/>
                </a:solidFill>
              </a:rPr>
              <a:t>Relic SN Neutrinos</a:t>
            </a:r>
            <a:r>
              <a:rPr lang="en-US" sz="2400" dirty="0" smtClean="0"/>
              <a:t>: in few MeV range, maybe in reach of </a:t>
            </a:r>
            <a:r>
              <a:rPr lang="en-US" sz="2400" dirty="0" err="1" smtClean="0"/>
              <a:t>HyperK</a:t>
            </a:r>
            <a:endParaRPr lang="en-US" sz="2400" dirty="0" smtClean="0"/>
          </a:p>
          <a:p>
            <a:r>
              <a:rPr lang="en-US" sz="2400" dirty="0" smtClean="0"/>
              <a:t>- </a:t>
            </a:r>
            <a:r>
              <a:rPr lang="en-US" sz="2400" b="1" dirty="0" smtClean="0">
                <a:solidFill>
                  <a:srgbClr val="008000"/>
                </a:solidFill>
              </a:rPr>
              <a:t>Galactic SN</a:t>
            </a:r>
            <a:r>
              <a:rPr lang="en-US" sz="2400" dirty="0" smtClean="0"/>
              <a:t>: 10’s of MeV</a:t>
            </a:r>
            <a:r>
              <a:rPr lang="mr-IN" sz="2400" dirty="0" smtClean="0"/>
              <a:t>…</a:t>
            </a:r>
            <a:r>
              <a:rPr lang="en-US" sz="2400" dirty="0" smtClean="0"/>
              <a:t> few/century, could be any time</a:t>
            </a:r>
          </a:p>
          <a:p>
            <a:r>
              <a:rPr lang="en-US" sz="2400" dirty="0" smtClean="0"/>
              <a:t>- </a:t>
            </a:r>
            <a:r>
              <a:rPr lang="en-US" sz="2400" b="1" dirty="0" smtClean="0">
                <a:solidFill>
                  <a:srgbClr val="008000"/>
                </a:solidFill>
              </a:rPr>
              <a:t>Atmospheric Neutrinos</a:t>
            </a:r>
            <a:r>
              <a:rPr lang="en-US" sz="2400" dirty="0" smtClean="0"/>
              <a:t>: 100 MeV to &gt;</a:t>
            </a:r>
            <a:r>
              <a:rPr lang="en-US" sz="2400" dirty="0" err="1" smtClean="0"/>
              <a:t>TeV</a:t>
            </a:r>
            <a:r>
              <a:rPr lang="en-US" sz="2400" dirty="0" smtClean="0"/>
              <a:t>, continue to be a </a:t>
            </a:r>
          </a:p>
          <a:p>
            <a:r>
              <a:rPr lang="en-US" sz="2400" dirty="0"/>
              <a:t> </a:t>
            </a:r>
            <a:r>
              <a:rPr lang="en-US" sz="2400" dirty="0" smtClean="0"/>
              <a:t>    gold mine for nu properties</a:t>
            </a:r>
          </a:p>
          <a:p>
            <a:r>
              <a:rPr lang="en-US" sz="2400" dirty="0" smtClean="0"/>
              <a:t>- </a:t>
            </a:r>
            <a:r>
              <a:rPr lang="en-US" sz="2400" b="1" dirty="0" smtClean="0">
                <a:solidFill>
                  <a:srgbClr val="008000"/>
                </a:solidFill>
              </a:rPr>
              <a:t>Few </a:t>
            </a:r>
            <a:r>
              <a:rPr lang="en-US" sz="2400" b="1" dirty="0" err="1" smtClean="0">
                <a:solidFill>
                  <a:srgbClr val="008000"/>
                </a:solidFill>
              </a:rPr>
              <a:t>TeV</a:t>
            </a:r>
            <a:r>
              <a:rPr lang="en-US" sz="2400" b="1" dirty="0" smtClean="0">
                <a:solidFill>
                  <a:srgbClr val="008000"/>
                </a:solidFill>
              </a:rPr>
              <a:t> from mostly galactic sources</a:t>
            </a:r>
            <a:r>
              <a:rPr lang="en-US" sz="2400" dirty="0" smtClean="0"/>
              <a:t>: </a:t>
            </a:r>
            <a:r>
              <a:rPr lang="en-US" sz="2400" dirty="0" err="1" smtClean="0"/>
              <a:t>IceCube</a:t>
            </a:r>
            <a:r>
              <a:rPr lang="en-US" sz="2400" dirty="0" smtClean="0"/>
              <a:t> now, others follow </a:t>
            </a:r>
          </a:p>
          <a:p>
            <a:r>
              <a:rPr lang="en-US" sz="2400" dirty="0" smtClean="0"/>
              <a:t>- </a:t>
            </a:r>
            <a:r>
              <a:rPr lang="en-US" sz="2400" b="1" dirty="0" smtClean="0">
                <a:solidFill>
                  <a:srgbClr val="008000"/>
                </a:solidFill>
              </a:rPr>
              <a:t>&lt;100 </a:t>
            </a:r>
            <a:r>
              <a:rPr lang="en-US" sz="2400" b="1" dirty="0" err="1" smtClean="0">
                <a:solidFill>
                  <a:srgbClr val="008000"/>
                </a:solidFill>
              </a:rPr>
              <a:t>TeV</a:t>
            </a:r>
            <a:r>
              <a:rPr lang="en-US" sz="2400" b="1" dirty="0" smtClean="0">
                <a:solidFill>
                  <a:srgbClr val="008000"/>
                </a:solidFill>
              </a:rPr>
              <a:t> </a:t>
            </a:r>
            <a:r>
              <a:rPr lang="en-US" sz="2400" b="1" dirty="0" err="1" smtClean="0">
                <a:solidFill>
                  <a:srgbClr val="008000"/>
                </a:solidFill>
              </a:rPr>
              <a:t>astro</a:t>
            </a:r>
            <a:r>
              <a:rPr lang="en-US" sz="2400" b="1" dirty="0" smtClean="0">
                <a:solidFill>
                  <a:srgbClr val="008000"/>
                </a:solidFill>
              </a:rPr>
              <a:t> nus: </a:t>
            </a:r>
            <a:r>
              <a:rPr lang="en-US" sz="2400" dirty="0" smtClean="0"/>
              <a:t>could yield wonderful surprises, IC in progress</a:t>
            </a:r>
          </a:p>
          <a:p>
            <a:r>
              <a:rPr lang="en-US" sz="2400" dirty="0" smtClean="0"/>
              <a:t>- </a:t>
            </a:r>
            <a:r>
              <a:rPr lang="en-US" sz="2400" b="1" dirty="0" smtClean="0">
                <a:solidFill>
                  <a:srgbClr val="008000"/>
                </a:solidFill>
              </a:rPr>
              <a:t>1-10PeV: </a:t>
            </a:r>
            <a:r>
              <a:rPr lang="en-US" sz="2400" dirty="0" smtClean="0"/>
              <a:t>as now seen in IC: the promised land and </a:t>
            </a:r>
          </a:p>
          <a:p>
            <a:r>
              <a:rPr lang="en-US" sz="2400" dirty="0" smtClean="0"/>
              <a:t>     probably most fruitful in ~10 </a:t>
            </a:r>
            <a:r>
              <a:rPr lang="en-US" sz="2400" dirty="0" err="1" smtClean="0"/>
              <a:t>yrs</a:t>
            </a:r>
            <a:endParaRPr lang="en-US" sz="2400" dirty="0" smtClean="0"/>
          </a:p>
          <a:p>
            <a:r>
              <a:rPr lang="en-US" sz="2400" b="1" dirty="0" smtClean="0">
                <a:solidFill>
                  <a:srgbClr val="008000"/>
                </a:solidFill>
              </a:rPr>
              <a:t>-  Glashow ~6.4 </a:t>
            </a:r>
            <a:r>
              <a:rPr lang="en-US" sz="2400" b="1" dirty="0" err="1" smtClean="0">
                <a:solidFill>
                  <a:srgbClr val="008000"/>
                </a:solidFill>
              </a:rPr>
              <a:t>PeV</a:t>
            </a:r>
            <a:r>
              <a:rPr lang="en-US" sz="2400" b="1" dirty="0">
                <a:solidFill>
                  <a:srgbClr val="008000"/>
                </a:solidFill>
              </a:rPr>
              <a:t> </a:t>
            </a:r>
            <a:r>
              <a:rPr lang="en-US" sz="2400" b="1" dirty="0" smtClean="0">
                <a:solidFill>
                  <a:srgbClr val="008000"/>
                </a:solidFill>
              </a:rPr>
              <a:t>and Double </a:t>
            </a:r>
            <a:r>
              <a:rPr lang="en-US" sz="2400" b="1" dirty="0">
                <a:solidFill>
                  <a:srgbClr val="008000"/>
                </a:solidFill>
              </a:rPr>
              <a:t>B</a:t>
            </a:r>
            <a:r>
              <a:rPr lang="en-US" sz="2400" b="1" dirty="0" smtClean="0">
                <a:solidFill>
                  <a:srgbClr val="008000"/>
                </a:solidFill>
              </a:rPr>
              <a:t>ang:</a:t>
            </a:r>
            <a:r>
              <a:rPr lang="en-US" sz="2400" dirty="0" smtClean="0"/>
              <a:t>  </a:t>
            </a:r>
            <a:r>
              <a:rPr lang="en-US" sz="2400" dirty="0" err="1" smtClean="0"/>
              <a:t>astro</a:t>
            </a:r>
            <a:r>
              <a:rPr lang="en-US" sz="2400" dirty="0" smtClean="0"/>
              <a:t> nu flavors coming, slowly</a:t>
            </a:r>
          </a:p>
          <a:p>
            <a:r>
              <a:rPr lang="en-US" sz="2400" dirty="0" smtClean="0"/>
              <a:t>-  </a:t>
            </a:r>
            <a:r>
              <a:rPr lang="en-US" sz="2400" b="1" dirty="0" err="1" smtClean="0">
                <a:solidFill>
                  <a:srgbClr val="008000"/>
                </a:solidFill>
              </a:rPr>
              <a:t>EeV</a:t>
            </a:r>
            <a:r>
              <a:rPr lang="en-US" sz="2400" dirty="0" smtClean="0"/>
              <a:t>: Where are the BZ neutrinos?  </a:t>
            </a:r>
          </a:p>
          <a:p>
            <a:r>
              <a:rPr lang="en-US" sz="2400" dirty="0" smtClean="0"/>
              <a:t>-  </a:t>
            </a:r>
            <a:r>
              <a:rPr lang="en-US" sz="2400" b="1" dirty="0" smtClean="0">
                <a:solidFill>
                  <a:srgbClr val="008000"/>
                </a:solidFill>
              </a:rPr>
              <a:t>And what are those ANITA events? </a:t>
            </a:r>
            <a:r>
              <a:rPr lang="en-US" sz="2400" dirty="0" smtClean="0"/>
              <a:t>This is indeed </a:t>
            </a:r>
            <a:r>
              <a:rPr lang="en-US" sz="2400" i="1" dirty="0" smtClean="0"/>
              <a:t>terra </a:t>
            </a:r>
            <a:r>
              <a:rPr lang="en-US" sz="2400" i="1" dirty="0"/>
              <a:t>i</a:t>
            </a:r>
            <a:r>
              <a:rPr lang="en-US" sz="2400" i="1" dirty="0" smtClean="0"/>
              <a:t>ncognita </a:t>
            </a:r>
            <a:endParaRPr lang="en-US" dirty="0" smtClean="0"/>
          </a:p>
          <a:p>
            <a:endParaRPr lang="en-US" dirty="0"/>
          </a:p>
        </p:txBody>
      </p:sp>
    </p:spTree>
    <p:extLst>
      <p:ext uri="{BB962C8B-B14F-4D97-AF65-F5344CB8AC3E}">
        <p14:creationId xmlns:p14="http://schemas.microsoft.com/office/powerpoint/2010/main" val="334863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811351" cy="4832093"/>
          </a:xfrm>
          <a:prstGeom prst="rect">
            <a:avLst/>
          </a:prstGeom>
          <a:noFill/>
        </p:spPr>
        <p:txBody>
          <a:bodyPr wrap="none" rtlCol="0">
            <a:spAutoFit/>
          </a:bodyPr>
          <a:lstStyle/>
          <a:p>
            <a:r>
              <a:rPr lang="en-US" sz="2800" dirty="0"/>
              <a:t>Below </a:t>
            </a:r>
            <a:r>
              <a:rPr lang="en-US" sz="2800" dirty="0" err="1"/>
              <a:t>PeV</a:t>
            </a:r>
            <a:r>
              <a:rPr lang="en-US" sz="2800" dirty="0"/>
              <a:t> optical detectors will continue to dominate, but</a:t>
            </a:r>
          </a:p>
          <a:p>
            <a:r>
              <a:rPr lang="en-US" sz="2800" dirty="0"/>
              <a:t>current </a:t>
            </a:r>
            <a:r>
              <a:rPr lang="en-US" sz="2800" dirty="0" err="1"/>
              <a:t>IceCube</a:t>
            </a:r>
            <a:r>
              <a:rPr lang="en-US" sz="2800" dirty="0"/>
              <a:t> and others </a:t>
            </a:r>
            <a:r>
              <a:rPr lang="en-US" sz="2800" b="1" u="sng" dirty="0">
                <a:solidFill>
                  <a:srgbClr val="0E6901"/>
                </a:solidFill>
              </a:rPr>
              <a:t>not big enough to move ahead</a:t>
            </a:r>
          </a:p>
          <a:p>
            <a:endParaRPr lang="en-US" sz="2800" dirty="0" smtClean="0"/>
          </a:p>
          <a:p>
            <a:r>
              <a:rPr lang="en-US" sz="2800" dirty="0" smtClean="0"/>
              <a:t>In the range of PeV -&gt; </a:t>
            </a:r>
            <a:r>
              <a:rPr lang="en-US" sz="2800" dirty="0" err="1" smtClean="0"/>
              <a:t>EeV</a:t>
            </a:r>
            <a:r>
              <a:rPr lang="en-US" sz="2800" dirty="0" smtClean="0"/>
              <a:t> we clearly need help from </a:t>
            </a:r>
          </a:p>
          <a:p>
            <a:endParaRPr lang="en-US" sz="2800" dirty="0" smtClean="0"/>
          </a:p>
          <a:p>
            <a:r>
              <a:rPr lang="en-US" sz="2800" dirty="0" smtClean="0"/>
              <a:t>      </a:t>
            </a:r>
            <a:r>
              <a:rPr lang="en-US" sz="2800" b="1" u="sng" dirty="0" smtClean="0">
                <a:solidFill>
                  <a:srgbClr val="008000"/>
                </a:solidFill>
              </a:rPr>
              <a:t>New Detectors </a:t>
            </a:r>
            <a:r>
              <a:rPr lang="en-US" sz="2800" dirty="0" smtClean="0"/>
              <a:t>and</a:t>
            </a:r>
          </a:p>
          <a:p>
            <a:endParaRPr lang="en-US" sz="2800" dirty="0" smtClean="0"/>
          </a:p>
          <a:p>
            <a:r>
              <a:rPr lang="en-US" sz="2800" dirty="0" smtClean="0"/>
              <a:t>      </a:t>
            </a:r>
            <a:r>
              <a:rPr lang="en-US" sz="2800" b="1" u="sng" dirty="0" smtClean="0">
                <a:solidFill>
                  <a:srgbClr val="008000"/>
                </a:solidFill>
              </a:rPr>
              <a:t>New Techniques</a:t>
            </a:r>
          </a:p>
          <a:p>
            <a:endParaRPr lang="en-US" sz="2800" dirty="0"/>
          </a:p>
          <a:p>
            <a:r>
              <a:rPr lang="en-US" sz="2800" b="1" dirty="0" smtClean="0">
                <a:solidFill>
                  <a:srgbClr val="008000"/>
                </a:solidFill>
              </a:rPr>
              <a:t>Above PeV</a:t>
            </a:r>
            <a:r>
              <a:rPr lang="en-US" sz="2800" dirty="0" smtClean="0"/>
              <a:t>, due to </a:t>
            </a:r>
            <a:r>
              <a:rPr lang="en-US" sz="2800" b="1" dirty="0" smtClean="0">
                <a:solidFill>
                  <a:srgbClr val="FF0000"/>
                </a:solidFill>
              </a:rPr>
              <a:t>E</a:t>
            </a:r>
            <a:r>
              <a:rPr lang="en-US" sz="2800" b="1" baseline="30000" dirty="0" smtClean="0">
                <a:solidFill>
                  <a:srgbClr val="FF0000"/>
                </a:solidFill>
              </a:rPr>
              <a:t>2</a:t>
            </a:r>
            <a:r>
              <a:rPr lang="en-US" sz="2800" dirty="0" smtClean="0"/>
              <a:t> scaling </a:t>
            </a:r>
            <a:r>
              <a:rPr lang="en-US" sz="2800" b="1" dirty="0" smtClean="0">
                <a:solidFill>
                  <a:srgbClr val="0E6901"/>
                </a:solidFill>
              </a:rPr>
              <a:t>Radio</a:t>
            </a:r>
            <a:r>
              <a:rPr lang="en-US" sz="2800" dirty="0" smtClean="0"/>
              <a:t> and </a:t>
            </a:r>
          </a:p>
          <a:p>
            <a:r>
              <a:rPr lang="en-US" sz="2800" b="1" dirty="0" smtClean="0">
                <a:solidFill>
                  <a:srgbClr val="008000"/>
                </a:solidFill>
              </a:rPr>
              <a:t>maybe Acoustic </a:t>
            </a:r>
            <a:r>
              <a:rPr lang="en-US" sz="2800" dirty="0" smtClean="0"/>
              <a:t>will come to the fore</a:t>
            </a:r>
            <a:endParaRPr lang="en-US" sz="2800" dirty="0"/>
          </a:p>
        </p:txBody>
      </p:sp>
      <p:sp>
        <p:nvSpPr>
          <p:cNvPr id="3" name="TextBox 2"/>
          <p:cNvSpPr txBox="1"/>
          <p:nvPr/>
        </p:nvSpPr>
        <p:spPr>
          <a:xfrm>
            <a:off x="0" y="304800"/>
            <a:ext cx="9144000" cy="584776"/>
          </a:xfrm>
          <a:prstGeom prst="rect">
            <a:avLst/>
          </a:prstGeom>
          <a:noFill/>
        </p:spPr>
        <p:txBody>
          <a:bodyPr wrap="square" rtlCol="0">
            <a:spAutoFit/>
          </a:bodyPr>
          <a:lstStyle/>
          <a:p>
            <a:pPr algn="ctr"/>
            <a:r>
              <a:rPr lang="en-US" sz="3200" b="1" dirty="0" smtClean="0">
                <a:solidFill>
                  <a:srgbClr val="0E6901"/>
                </a:solidFill>
              </a:rPr>
              <a:t>Focusing on UHE </a:t>
            </a:r>
            <a:r>
              <a:rPr lang="en-US" sz="3200" b="1" dirty="0" err="1" smtClean="0">
                <a:solidFill>
                  <a:srgbClr val="0E6901"/>
                </a:solidFill>
              </a:rPr>
              <a:t>Astro</a:t>
            </a:r>
            <a:r>
              <a:rPr lang="en-US" sz="3200" b="1" dirty="0" smtClean="0">
                <a:solidFill>
                  <a:srgbClr val="0E6901"/>
                </a:solidFill>
              </a:rPr>
              <a:t> Neutrinos</a:t>
            </a:r>
            <a:endParaRPr lang="en-US" sz="3200" b="1" dirty="0">
              <a:solidFill>
                <a:srgbClr val="0E6901"/>
              </a:solidFill>
            </a:endParaRPr>
          </a:p>
        </p:txBody>
      </p:sp>
    </p:spTree>
    <p:extLst>
      <p:ext uri="{BB962C8B-B14F-4D97-AF65-F5344CB8AC3E}">
        <p14:creationId xmlns:p14="http://schemas.microsoft.com/office/powerpoint/2010/main" val="261605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descr="asphalt-countryside-desert-105159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4" name="Rectangle 3"/>
          <p:cNvSpPr/>
          <p:nvPr/>
        </p:nvSpPr>
        <p:spPr>
          <a:xfrm>
            <a:off x="381000" y="733246"/>
            <a:ext cx="8229600" cy="6124754"/>
          </a:xfrm>
          <a:prstGeom prst="rect">
            <a:avLst/>
          </a:prstGeom>
        </p:spPr>
        <p:txBody>
          <a:bodyPr wrap="square">
            <a:spAutoFit/>
          </a:bodyPr>
          <a:lstStyle/>
          <a:p>
            <a:pPr marL="285750" indent="-285750">
              <a:buFont typeface="Arial"/>
              <a:buChar cha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After half a century of dreaming, exploration and development,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and now great activity</a:t>
            </a:r>
          </a:p>
          <a:p>
            <a:pPr marL="285750" indent="-285750">
              <a:buFont typeface="Arial"/>
              <a:buChar char="•"/>
            </a:pP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285750" indent="-285750">
              <a:buFont typeface="Arial"/>
              <a:buChar cha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we are seeing the Promised Land, we have a glimpse of HE Neutrino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Astronomy</a:t>
            </a:r>
          </a:p>
          <a:p>
            <a:pPr marL="285750" indent="-285750">
              <a:buFont typeface="Arial"/>
              <a:buChar char="•"/>
            </a:pP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285750" indent="-285750">
              <a:buFont typeface="Arial"/>
              <a:buChar cha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It is sparse but we know how far we must go</a:t>
            </a:r>
            <a:r>
              <a:rPr lang="mr-IN"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Need ~100 km3 for the high energies</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p>
          <a:p>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285750" indent="-285750">
              <a:buFont typeface="Arial"/>
              <a:buChar cha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mysteries of neutrino behavior and the sources of the most energetic events in the universe remain enigmatic, but within </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grasp</a:t>
            </a:r>
          </a:p>
          <a:p>
            <a:pPr marL="285750" indent="-285750">
              <a:buFont typeface="Arial"/>
              <a:buChar char="•"/>
            </a:pP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285750" indent="-285750">
              <a:buFont typeface="Arial"/>
              <a:buChar char="•"/>
            </a:pP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You can bet on </a:t>
            </a:r>
            <a:r>
              <a:rPr lang="en-US" sz="28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suprises</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a:off x="3581400" y="11545"/>
            <a:ext cx="1995258" cy="584776"/>
          </a:xfrm>
          <a:prstGeom prst="rect">
            <a:avLst/>
          </a:prstGeom>
        </p:spPr>
        <p:txBody>
          <a:bodyPr wrap="none">
            <a:spAutoFit/>
          </a:bodyPr>
          <a:lstStyle/>
          <a:p>
            <a:r>
              <a:rPr lang="en-US" sz="3200" b="1" dirty="0" smtClean="0">
                <a:solidFill>
                  <a:srgbClr val="FF6600"/>
                </a:solidFill>
              </a:rPr>
              <a:t>conclusion</a:t>
            </a:r>
            <a:endParaRPr lang="en-US" sz="3200" b="1" dirty="0">
              <a:solidFill>
                <a:srgbClr val="FF6600"/>
              </a:solidFill>
            </a:endParaRPr>
          </a:p>
        </p:txBody>
      </p:sp>
    </p:spTree>
    <p:extLst>
      <p:ext uri="{BB962C8B-B14F-4D97-AF65-F5344CB8AC3E}">
        <p14:creationId xmlns:p14="http://schemas.microsoft.com/office/powerpoint/2010/main" val="23781070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fontScale="90000"/>
          </a:bodyPr>
          <a:lstStyle/>
          <a:p>
            <a:r>
              <a:rPr lang="en-US" b="1" dirty="0" smtClean="0">
                <a:solidFill>
                  <a:srgbClr val="FF0000"/>
                </a:solidFill>
              </a:rPr>
              <a:t>Some Advice for Ocean Neutrino Hunters</a:t>
            </a:r>
            <a:br>
              <a:rPr lang="en-US" b="1" dirty="0" smtClean="0">
                <a:solidFill>
                  <a:srgbClr val="FF0000"/>
                </a:solidFill>
              </a:rPr>
            </a:br>
            <a:r>
              <a:rPr lang="en-US" sz="2700" b="1" dirty="0" smtClean="0">
                <a:solidFill>
                  <a:srgbClr val="FF0000"/>
                </a:solidFill>
              </a:rPr>
              <a:t> some controversial from </a:t>
            </a:r>
            <a:r>
              <a:rPr lang="en-US" sz="2700" b="1" dirty="0" err="1" smtClean="0">
                <a:solidFill>
                  <a:srgbClr val="FF0000"/>
                </a:solidFill>
              </a:rPr>
              <a:t>jgl</a:t>
            </a:r>
            <a:r>
              <a:rPr lang="en-US" sz="2700" b="1" dirty="0" smtClean="0">
                <a:solidFill>
                  <a:srgbClr val="FF0000"/>
                </a:solidFill>
              </a:rPr>
              <a:t> experiences (random order)</a:t>
            </a:r>
            <a:endParaRPr lang="en-US" sz="2700" b="1" dirty="0">
              <a:solidFill>
                <a:srgbClr val="FF0000"/>
              </a:solidFill>
            </a:endParaRPr>
          </a:p>
        </p:txBody>
      </p:sp>
      <p:sp>
        <p:nvSpPr>
          <p:cNvPr id="3" name="Content Placeholder 2"/>
          <p:cNvSpPr>
            <a:spLocks noGrp="1"/>
          </p:cNvSpPr>
          <p:nvPr>
            <p:ph idx="1"/>
          </p:nvPr>
        </p:nvSpPr>
        <p:spPr>
          <a:xfrm>
            <a:off x="381000" y="1371600"/>
            <a:ext cx="8534400" cy="5334000"/>
          </a:xfrm>
        </p:spPr>
        <p:txBody>
          <a:bodyPr>
            <a:normAutofit fontScale="70000" lnSpcReduction="20000"/>
          </a:bodyPr>
          <a:lstStyle/>
          <a:p>
            <a:r>
              <a:rPr lang="en-US" b="1" dirty="0" smtClean="0">
                <a:solidFill>
                  <a:srgbClr val="3366FF"/>
                </a:solidFill>
              </a:rPr>
              <a:t>First off plan to </a:t>
            </a:r>
            <a:r>
              <a:rPr lang="en-US" b="1" u="sng" dirty="0" smtClean="0">
                <a:solidFill>
                  <a:srgbClr val="3366FF"/>
                </a:solidFill>
              </a:rPr>
              <a:t>test, test, test </a:t>
            </a:r>
            <a:r>
              <a:rPr lang="en-US" b="1" dirty="0" smtClean="0">
                <a:solidFill>
                  <a:srgbClr val="3366FF"/>
                </a:solidFill>
              </a:rPr>
              <a:t>and in-ocean!</a:t>
            </a:r>
          </a:p>
          <a:p>
            <a:r>
              <a:rPr lang="en-US" b="1" u="sng" dirty="0" smtClean="0">
                <a:solidFill>
                  <a:schemeClr val="accent3">
                    <a:lumMod val="75000"/>
                  </a:schemeClr>
                </a:solidFill>
              </a:rPr>
              <a:t>Connectors</a:t>
            </a:r>
            <a:r>
              <a:rPr lang="en-US" b="1" dirty="0" smtClean="0">
                <a:solidFill>
                  <a:schemeClr val="accent3">
                    <a:lumMod val="75000"/>
                  </a:schemeClr>
                </a:solidFill>
              </a:rPr>
              <a:t> are the bane of our experiments</a:t>
            </a:r>
            <a:r>
              <a:rPr lang="mr-IN" b="1" dirty="0" smtClean="0">
                <a:solidFill>
                  <a:schemeClr val="accent3">
                    <a:lumMod val="75000"/>
                  </a:schemeClr>
                </a:solidFill>
              </a:rPr>
              <a:t>…</a:t>
            </a:r>
            <a:r>
              <a:rPr lang="en-US" b="1" dirty="0" smtClean="0">
                <a:solidFill>
                  <a:schemeClr val="accent3">
                    <a:lumMod val="75000"/>
                  </a:schemeClr>
                </a:solidFill>
              </a:rPr>
              <a:t> source of most failures.</a:t>
            </a:r>
          </a:p>
          <a:p>
            <a:r>
              <a:rPr lang="en-US" b="1" u="sng" dirty="0" smtClean="0">
                <a:solidFill>
                  <a:srgbClr val="3366FF"/>
                </a:solidFill>
              </a:rPr>
              <a:t>Experienced Physicists</a:t>
            </a:r>
            <a:r>
              <a:rPr lang="en-US" b="1" dirty="0" smtClean="0">
                <a:solidFill>
                  <a:srgbClr val="3366FF"/>
                </a:solidFill>
              </a:rPr>
              <a:t> </a:t>
            </a:r>
            <a:r>
              <a:rPr lang="en-US" b="1" dirty="0">
                <a:solidFill>
                  <a:srgbClr val="3366FF"/>
                </a:solidFill>
              </a:rPr>
              <a:t>s</a:t>
            </a:r>
            <a:r>
              <a:rPr lang="en-US" b="1" dirty="0" smtClean="0">
                <a:solidFill>
                  <a:srgbClr val="3366FF"/>
                </a:solidFill>
              </a:rPr>
              <a:t>hould be overall involved in the </a:t>
            </a:r>
            <a:r>
              <a:rPr lang="en-US" b="1" u="sng" dirty="0" smtClean="0">
                <a:solidFill>
                  <a:srgbClr val="3366FF"/>
                </a:solidFill>
              </a:rPr>
              <a:t>design details</a:t>
            </a:r>
            <a:r>
              <a:rPr lang="en-US" b="1" dirty="0" smtClean="0">
                <a:solidFill>
                  <a:srgbClr val="3366FF"/>
                </a:solidFill>
              </a:rPr>
              <a:t>, not handing over to engineers.</a:t>
            </a:r>
          </a:p>
          <a:p>
            <a:r>
              <a:rPr lang="en-US" b="1" dirty="0" smtClean="0">
                <a:solidFill>
                  <a:srgbClr val="77933C"/>
                </a:solidFill>
              </a:rPr>
              <a:t>Avoid review </a:t>
            </a:r>
            <a:r>
              <a:rPr lang="en-US" b="1" u="sng" dirty="0" smtClean="0">
                <a:solidFill>
                  <a:srgbClr val="77933C"/>
                </a:solidFill>
              </a:rPr>
              <a:t>committees without ocean experience</a:t>
            </a:r>
            <a:r>
              <a:rPr lang="en-US" b="1" dirty="0" smtClean="0">
                <a:solidFill>
                  <a:srgbClr val="77933C"/>
                </a:solidFill>
              </a:rPr>
              <a:t>!</a:t>
            </a:r>
          </a:p>
          <a:p>
            <a:r>
              <a:rPr lang="en-US" b="1" dirty="0" smtClean="0">
                <a:solidFill>
                  <a:srgbClr val="3366FF"/>
                </a:solidFill>
              </a:rPr>
              <a:t>Unlike </a:t>
            </a:r>
            <a:r>
              <a:rPr lang="en-US" b="1" dirty="0" err="1" smtClean="0">
                <a:solidFill>
                  <a:srgbClr val="3366FF"/>
                </a:solidFill>
              </a:rPr>
              <a:t>IceCube</a:t>
            </a:r>
            <a:r>
              <a:rPr lang="en-US" b="1" dirty="0" smtClean="0">
                <a:solidFill>
                  <a:srgbClr val="3366FF"/>
                </a:solidFill>
              </a:rPr>
              <a:t>, </a:t>
            </a:r>
            <a:r>
              <a:rPr lang="en-US" b="1" u="sng" dirty="0" smtClean="0">
                <a:solidFill>
                  <a:srgbClr val="3366FF"/>
                </a:solidFill>
              </a:rPr>
              <a:t>design for service </a:t>
            </a:r>
            <a:r>
              <a:rPr lang="en-US" b="1" dirty="0" smtClean="0">
                <a:solidFill>
                  <a:srgbClr val="3366FF"/>
                </a:solidFill>
              </a:rPr>
              <a:t>and reconfiguration.</a:t>
            </a:r>
          </a:p>
          <a:p>
            <a:r>
              <a:rPr lang="en-US" b="1" u="sng" dirty="0" smtClean="0">
                <a:solidFill>
                  <a:srgbClr val="77933C"/>
                </a:solidFill>
              </a:rPr>
              <a:t>Buy</a:t>
            </a:r>
            <a:r>
              <a:rPr lang="en-US" b="1" dirty="0" smtClean="0">
                <a:solidFill>
                  <a:srgbClr val="77933C"/>
                </a:solidFill>
              </a:rPr>
              <a:t> all possible components, from </a:t>
            </a:r>
            <a:r>
              <a:rPr lang="en-US" b="1" u="sng" dirty="0" smtClean="0">
                <a:solidFill>
                  <a:srgbClr val="77933C"/>
                </a:solidFill>
              </a:rPr>
              <a:t>proven mfrs</a:t>
            </a:r>
            <a:r>
              <a:rPr lang="en-US" b="1" dirty="0" smtClean="0">
                <a:solidFill>
                  <a:srgbClr val="77933C"/>
                </a:solidFill>
              </a:rPr>
              <a:t>.</a:t>
            </a:r>
          </a:p>
          <a:p>
            <a:r>
              <a:rPr lang="en-US" b="1" u="sng" dirty="0" smtClean="0">
                <a:solidFill>
                  <a:srgbClr val="3366FF"/>
                </a:solidFill>
              </a:rPr>
              <a:t>Reprogrammable software </a:t>
            </a:r>
            <a:r>
              <a:rPr lang="en-US" b="1" dirty="0" smtClean="0">
                <a:solidFill>
                  <a:srgbClr val="3366FF"/>
                </a:solidFill>
              </a:rPr>
              <a:t>in ocean.</a:t>
            </a:r>
          </a:p>
          <a:p>
            <a:r>
              <a:rPr lang="en-US" b="1" dirty="0" smtClean="0">
                <a:solidFill>
                  <a:srgbClr val="77933C"/>
                </a:solidFill>
              </a:rPr>
              <a:t>More than one data link to shore, </a:t>
            </a:r>
            <a:r>
              <a:rPr lang="en-US" b="1" u="sng" dirty="0" smtClean="0">
                <a:solidFill>
                  <a:srgbClr val="77933C"/>
                </a:solidFill>
              </a:rPr>
              <a:t>no single point fail</a:t>
            </a:r>
            <a:r>
              <a:rPr lang="en-US" b="1" dirty="0" smtClean="0">
                <a:solidFill>
                  <a:srgbClr val="77933C"/>
                </a:solidFill>
              </a:rPr>
              <a:t>.</a:t>
            </a:r>
          </a:p>
          <a:p>
            <a:r>
              <a:rPr lang="en-US" b="1" dirty="0" smtClean="0">
                <a:solidFill>
                  <a:srgbClr val="3366FF"/>
                </a:solidFill>
              </a:rPr>
              <a:t>In the past, </a:t>
            </a:r>
            <a:r>
              <a:rPr lang="en-US" b="1" u="sng" dirty="0" smtClean="0">
                <a:solidFill>
                  <a:srgbClr val="3366FF"/>
                </a:solidFill>
              </a:rPr>
              <a:t>large stupid light collectors </a:t>
            </a:r>
            <a:r>
              <a:rPr lang="en-US" b="1" dirty="0" smtClean="0">
                <a:solidFill>
                  <a:srgbClr val="3366FF"/>
                </a:solidFill>
              </a:rPr>
              <a:t>always won. Now?</a:t>
            </a:r>
          </a:p>
          <a:p>
            <a:r>
              <a:rPr lang="en-US" b="1" dirty="0" smtClean="0">
                <a:solidFill>
                  <a:srgbClr val="77933C"/>
                </a:solidFill>
              </a:rPr>
              <a:t>Beware </a:t>
            </a:r>
            <a:r>
              <a:rPr lang="en-US" b="1" u="sng" dirty="0" smtClean="0">
                <a:solidFill>
                  <a:srgbClr val="77933C"/>
                </a:solidFill>
              </a:rPr>
              <a:t>stored charge in HV ocean cables</a:t>
            </a:r>
            <a:r>
              <a:rPr lang="mr-IN" b="1" dirty="0" smtClean="0">
                <a:solidFill>
                  <a:srgbClr val="77933C"/>
                </a:solidFill>
              </a:rPr>
              <a:t>…</a:t>
            </a:r>
            <a:r>
              <a:rPr lang="en-US" b="1" dirty="0" smtClean="0">
                <a:solidFill>
                  <a:srgbClr val="77933C"/>
                </a:solidFill>
              </a:rPr>
              <a:t> Total power an issue.</a:t>
            </a:r>
          </a:p>
          <a:p>
            <a:r>
              <a:rPr lang="en-US" b="1" dirty="0" smtClean="0">
                <a:solidFill>
                  <a:srgbClr val="3366FF"/>
                </a:solidFill>
              </a:rPr>
              <a:t>Neutrino induced </a:t>
            </a:r>
            <a:r>
              <a:rPr lang="en-US" b="1" u="sng" dirty="0" smtClean="0">
                <a:solidFill>
                  <a:srgbClr val="3366FF"/>
                </a:solidFill>
              </a:rPr>
              <a:t>showers, not </a:t>
            </a:r>
            <a:r>
              <a:rPr lang="en-US" b="1" u="sng" dirty="0" err="1" smtClean="0">
                <a:solidFill>
                  <a:srgbClr val="3366FF"/>
                </a:solidFill>
              </a:rPr>
              <a:t>muons</a:t>
            </a:r>
            <a:r>
              <a:rPr lang="en-US" b="1" dirty="0" smtClean="0">
                <a:solidFill>
                  <a:srgbClr val="3366FF"/>
                </a:solidFill>
              </a:rPr>
              <a:t>, are your future.</a:t>
            </a:r>
          </a:p>
          <a:p>
            <a:r>
              <a:rPr lang="en-US" b="1" dirty="0" smtClean="0">
                <a:solidFill>
                  <a:srgbClr val="77933C"/>
                </a:solidFill>
              </a:rPr>
              <a:t>Work on </a:t>
            </a:r>
            <a:r>
              <a:rPr lang="en-US" b="1" u="sng" dirty="0" smtClean="0">
                <a:solidFill>
                  <a:srgbClr val="77933C"/>
                </a:solidFill>
              </a:rPr>
              <a:t>shower directionality </a:t>
            </a:r>
            <a:r>
              <a:rPr lang="en-US" b="1" dirty="0" smtClean="0">
                <a:solidFill>
                  <a:srgbClr val="77933C"/>
                </a:solidFill>
              </a:rPr>
              <a:t>reconstruction to go beyond IC.</a:t>
            </a:r>
          </a:p>
          <a:p>
            <a:r>
              <a:rPr lang="en-US" b="1" dirty="0" smtClean="0">
                <a:solidFill>
                  <a:srgbClr val="3366FF"/>
                </a:solidFill>
              </a:rPr>
              <a:t>Plan for </a:t>
            </a:r>
            <a:r>
              <a:rPr lang="en-US" b="1" u="sng" dirty="0" smtClean="0">
                <a:solidFill>
                  <a:srgbClr val="3366FF"/>
                </a:solidFill>
              </a:rPr>
              <a:t>eventual ~10 KM</a:t>
            </a:r>
            <a:r>
              <a:rPr lang="en-US" b="1" u="sng" baseline="30000" dirty="0" smtClean="0">
                <a:solidFill>
                  <a:srgbClr val="3366FF"/>
                </a:solidFill>
              </a:rPr>
              <a:t>3</a:t>
            </a:r>
            <a:endParaRPr lang="en-US" b="1" u="sng" baseline="30000" dirty="0">
              <a:solidFill>
                <a:srgbClr val="3366FF"/>
              </a:solidFill>
            </a:endParaRPr>
          </a:p>
        </p:txBody>
      </p:sp>
    </p:spTree>
    <p:extLst>
      <p:ext uri="{BB962C8B-B14F-4D97-AF65-F5344CB8AC3E}">
        <p14:creationId xmlns:p14="http://schemas.microsoft.com/office/powerpoint/2010/main" val="138090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Opportunity : </a:t>
            </a:r>
            <a:br>
              <a:rPr lang="en-US" dirty="0" smtClean="0"/>
            </a:br>
            <a:r>
              <a:rPr lang="en-US" dirty="0" smtClean="0"/>
              <a:t>Incorporate MeV Neutrino Detector</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OceanBottomKamLAND</a:t>
            </a:r>
            <a:r>
              <a:rPr lang="en-US" dirty="0" smtClean="0"/>
              <a:t> stirring in Japan</a:t>
            </a:r>
          </a:p>
          <a:p>
            <a:r>
              <a:rPr lang="en-US" dirty="0" smtClean="0"/>
              <a:t>10-50 KT closed detector of </a:t>
            </a:r>
            <a:r>
              <a:rPr lang="en-US" dirty="0" err="1" smtClean="0"/>
              <a:t>Geonus</a:t>
            </a:r>
            <a:r>
              <a:rPr lang="en-US" dirty="0" smtClean="0"/>
              <a:t>, and more</a:t>
            </a:r>
          </a:p>
          <a:p>
            <a:r>
              <a:rPr lang="en-US" dirty="0" smtClean="0"/>
              <a:t>Can be deployed with help of huge Japanese </a:t>
            </a:r>
            <a:r>
              <a:rPr lang="en-US" dirty="0" err="1" smtClean="0"/>
              <a:t>Chikyu</a:t>
            </a:r>
            <a:r>
              <a:rPr lang="en-US" dirty="0" smtClean="0"/>
              <a:t> drill ship, connected to Neptune?</a:t>
            </a:r>
          </a:p>
          <a:p>
            <a:r>
              <a:rPr lang="en-US" dirty="0" smtClean="0"/>
              <a:t>P-ONE forms giant trigger/veto</a:t>
            </a:r>
          </a:p>
          <a:p>
            <a:r>
              <a:rPr lang="en-US" dirty="0" smtClean="0"/>
              <a:t>Much  like </a:t>
            </a:r>
            <a:r>
              <a:rPr lang="en-US" dirty="0" err="1" smtClean="0"/>
              <a:t>IceCube</a:t>
            </a:r>
            <a:r>
              <a:rPr lang="en-US" dirty="0" smtClean="0"/>
              <a:t> with dense core, but better!</a:t>
            </a:r>
          </a:p>
          <a:p>
            <a:r>
              <a:rPr lang="en-US" dirty="0" smtClean="0"/>
              <a:t>Much synergy between OBK and P-ONE.</a:t>
            </a:r>
          </a:p>
          <a:p>
            <a:r>
              <a:rPr lang="en-US" dirty="0" smtClean="0"/>
              <a:t>I hope we can start useful discussions with you all and colleagues at Tohoku U (</a:t>
            </a:r>
            <a:r>
              <a:rPr lang="en-US" dirty="0" err="1" smtClean="0"/>
              <a:t>Kamland</a:t>
            </a:r>
            <a:r>
              <a:rPr lang="en-US" dirty="0" smtClean="0"/>
              <a:t>)/</a:t>
            </a:r>
            <a:endParaRPr lang="en-US" dirty="0"/>
          </a:p>
        </p:txBody>
      </p:sp>
    </p:spTree>
    <p:extLst>
      <p:ext uri="{BB962C8B-B14F-4D97-AF65-F5344CB8AC3E}">
        <p14:creationId xmlns:p14="http://schemas.microsoft.com/office/powerpoint/2010/main" val="321982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P-ONE</a:t>
            </a:r>
            <a:endParaRPr lang="en-US" b="1" dirty="0">
              <a:solidFill>
                <a:srgbClr val="3366FF"/>
              </a:solidFill>
            </a:endParaRPr>
          </a:p>
        </p:txBody>
      </p:sp>
      <p:sp>
        <p:nvSpPr>
          <p:cNvPr id="3" name="Content Placeholder 2"/>
          <p:cNvSpPr>
            <a:spLocks noGrp="1"/>
          </p:cNvSpPr>
          <p:nvPr>
            <p:ph idx="1"/>
          </p:nvPr>
        </p:nvSpPr>
        <p:spPr/>
        <p:txBody>
          <a:bodyPr/>
          <a:lstStyle/>
          <a:p>
            <a:r>
              <a:rPr lang="en-US" b="1" dirty="0" smtClean="0">
                <a:solidFill>
                  <a:srgbClr val="0E6901"/>
                </a:solidFill>
              </a:rPr>
              <a:t>This looks to be </a:t>
            </a:r>
            <a:r>
              <a:rPr lang="en-US" b="1" smtClean="0">
                <a:solidFill>
                  <a:srgbClr val="0E6901"/>
                </a:solidFill>
              </a:rPr>
              <a:t>a grand </a:t>
            </a:r>
            <a:r>
              <a:rPr lang="en-US" b="1" dirty="0" smtClean="0">
                <a:solidFill>
                  <a:srgbClr val="0E6901"/>
                </a:solidFill>
              </a:rPr>
              <a:t>adventure and I send best wishes for rapid advancement.</a:t>
            </a:r>
          </a:p>
          <a:p>
            <a:r>
              <a:rPr lang="en-US" b="1" dirty="0" smtClean="0">
                <a:solidFill>
                  <a:srgbClr val="0E6901"/>
                </a:solidFill>
              </a:rPr>
              <a:t>I hope we can work out means for some possible UH participation, </a:t>
            </a:r>
          </a:p>
          <a:p>
            <a:r>
              <a:rPr lang="en-US" b="1" dirty="0" smtClean="0">
                <a:solidFill>
                  <a:srgbClr val="0E6901"/>
                </a:solidFill>
              </a:rPr>
              <a:t>and for linking to the budding OBK in Japan</a:t>
            </a:r>
          </a:p>
          <a:p>
            <a:endParaRPr lang="en-US" b="1" dirty="0">
              <a:solidFill>
                <a:srgbClr val="0E6901"/>
              </a:solidFill>
            </a:endParaRPr>
          </a:p>
          <a:p>
            <a:r>
              <a:rPr lang="en-US" b="1" dirty="0" smtClean="0">
                <a:solidFill>
                  <a:srgbClr val="0E6901"/>
                </a:solidFill>
              </a:rPr>
              <a:t>Have an exciting meeting</a:t>
            </a:r>
            <a:r>
              <a:rPr lang="en-US" dirty="0"/>
              <a:t>!</a:t>
            </a:r>
          </a:p>
        </p:txBody>
      </p:sp>
    </p:spTree>
    <p:extLst>
      <p:ext uri="{BB962C8B-B14F-4D97-AF65-F5344CB8AC3E}">
        <p14:creationId xmlns:p14="http://schemas.microsoft.com/office/powerpoint/2010/main" val="160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Beginnings of HE Nu Astronomy</a:t>
            </a:r>
            <a:endParaRPr lang="en-US" dirty="0"/>
          </a:p>
        </p:txBody>
      </p:sp>
      <p:sp>
        <p:nvSpPr>
          <p:cNvPr id="3" name="Content Placeholder 2"/>
          <p:cNvSpPr>
            <a:spLocks noGrp="1"/>
          </p:cNvSpPr>
          <p:nvPr>
            <p:ph idx="1"/>
          </p:nvPr>
        </p:nvSpPr>
        <p:spPr>
          <a:xfrm>
            <a:off x="152400" y="1295400"/>
            <a:ext cx="8915400" cy="4919662"/>
          </a:xfrm>
        </p:spPr>
        <p:txBody>
          <a:bodyPr>
            <a:normAutofit fontScale="70000" lnSpcReduction="20000"/>
          </a:bodyPr>
          <a:lstStyle/>
          <a:p>
            <a:r>
              <a:rPr lang="en-US" dirty="0" smtClean="0">
                <a:solidFill>
                  <a:srgbClr val="008000"/>
                </a:solidFill>
              </a:rPr>
              <a:t>The </a:t>
            </a:r>
            <a:r>
              <a:rPr lang="en-US" dirty="0">
                <a:solidFill>
                  <a:srgbClr val="008000"/>
                </a:solidFill>
              </a:rPr>
              <a:t>journey to high energy neutrino astronomy starts with fantastic dreams in Russia and US in 1950’s with pioneers such as </a:t>
            </a:r>
            <a:r>
              <a:rPr lang="en-US" u="sng" dirty="0">
                <a:solidFill>
                  <a:srgbClr val="008000"/>
                </a:solidFill>
              </a:rPr>
              <a:t>Moisei Markov</a:t>
            </a:r>
            <a:r>
              <a:rPr lang="en-US" dirty="0">
                <a:solidFill>
                  <a:srgbClr val="008000"/>
                </a:solidFill>
              </a:rPr>
              <a:t>, </a:t>
            </a:r>
            <a:r>
              <a:rPr lang="en-US" u="sng" dirty="0">
                <a:solidFill>
                  <a:srgbClr val="008000"/>
                </a:solidFill>
              </a:rPr>
              <a:t>George Zatsepin</a:t>
            </a:r>
            <a:r>
              <a:rPr lang="en-US" dirty="0">
                <a:solidFill>
                  <a:srgbClr val="008000"/>
                </a:solidFill>
              </a:rPr>
              <a:t>, in Russia and </a:t>
            </a:r>
            <a:r>
              <a:rPr lang="en-US" u="sng" dirty="0">
                <a:solidFill>
                  <a:srgbClr val="008000"/>
                </a:solidFill>
              </a:rPr>
              <a:t>Ken Greisen</a:t>
            </a:r>
            <a:r>
              <a:rPr lang="en-US" dirty="0">
                <a:solidFill>
                  <a:srgbClr val="008000"/>
                </a:solidFill>
              </a:rPr>
              <a:t>, and </a:t>
            </a:r>
            <a:r>
              <a:rPr lang="en-US" u="sng" dirty="0">
                <a:solidFill>
                  <a:srgbClr val="008000"/>
                </a:solidFill>
              </a:rPr>
              <a:t>Fred Reines </a:t>
            </a:r>
            <a:r>
              <a:rPr lang="en-US" dirty="0">
                <a:solidFill>
                  <a:srgbClr val="008000"/>
                </a:solidFill>
              </a:rPr>
              <a:t>in the USA, and who first articulated the dream of detecting cosmic neutrinos, hopefully permitting us to view the universe in a very different light than photons. (Ref. Markov1960</a:t>
            </a:r>
            <a:r>
              <a:rPr lang="en-US" dirty="0" smtClean="0">
                <a:solidFill>
                  <a:srgbClr val="008000"/>
                </a:solidFill>
              </a:rPr>
              <a:t>)</a:t>
            </a:r>
          </a:p>
          <a:p>
            <a:endParaRPr lang="en-US" dirty="0" smtClean="0"/>
          </a:p>
          <a:p>
            <a:r>
              <a:rPr lang="en-US" dirty="0" smtClean="0">
                <a:solidFill>
                  <a:srgbClr val="0E6901"/>
                </a:solidFill>
              </a:rPr>
              <a:t>1969 </a:t>
            </a:r>
            <a:r>
              <a:rPr lang="en-US" u="sng" dirty="0" smtClean="0">
                <a:solidFill>
                  <a:srgbClr val="0E6901"/>
                </a:solidFill>
              </a:rPr>
              <a:t>Berezinsky</a:t>
            </a:r>
            <a:r>
              <a:rPr lang="en-US" dirty="0" smtClean="0">
                <a:solidFill>
                  <a:srgbClr val="0E6901"/>
                </a:solidFill>
              </a:rPr>
              <a:t> and </a:t>
            </a:r>
            <a:r>
              <a:rPr lang="en-US" u="sng" dirty="0" smtClean="0">
                <a:solidFill>
                  <a:srgbClr val="0E6901"/>
                </a:solidFill>
              </a:rPr>
              <a:t>Zatsepin</a:t>
            </a:r>
            <a:r>
              <a:rPr lang="en-US" dirty="0" smtClean="0">
                <a:solidFill>
                  <a:srgbClr val="0E6901"/>
                </a:solidFill>
              </a:rPr>
              <a:t> propose the generation of neutrinos due to the GZK cutoff in cosmic protons ~10</a:t>
            </a:r>
            <a:r>
              <a:rPr lang="en-US" baseline="30000" dirty="0" smtClean="0">
                <a:solidFill>
                  <a:srgbClr val="0E6901"/>
                </a:solidFill>
              </a:rPr>
              <a:t>20</a:t>
            </a:r>
            <a:r>
              <a:rPr lang="en-US" dirty="0" smtClean="0">
                <a:solidFill>
                  <a:srgbClr val="0E6901"/>
                </a:solidFill>
              </a:rPr>
              <a:t> </a:t>
            </a:r>
            <a:r>
              <a:rPr lang="en-US" dirty="0" err="1" smtClean="0">
                <a:solidFill>
                  <a:srgbClr val="0E6901"/>
                </a:solidFill>
              </a:rPr>
              <a:t>eV</a:t>
            </a:r>
            <a:r>
              <a:rPr lang="en-US" dirty="0" smtClean="0">
                <a:solidFill>
                  <a:srgbClr val="0E6901"/>
                </a:solidFill>
              </a:rPr>
              <a:t>.(Still not seen!)</a:t>
            </a:r>
            <a:endParaRPr lang="en-US" dirty="0">
              <a:solidFill>
                <a:srgbClr val="0E6901"/>
              </a:solidFill>
            </a:endParaRPr>
          </a:p>
          <a:p>
            <a:pPr marL="0" indent="0">
              <a:buNone/>
            </a:pPr>
            <a:endParaRPr lang="de-DE" sz="3500" dirty="0"/>
          </a:p>
          <a:p>
            <a:r>
              <a:rPr lang="de-DE" sz="3500" dirty="0" smtClean="0">
                <a:solidFill>
                  <a:srgbClr val="0A4C00"/>
                </a:solidFill>
              </a:rPr>
              <a:t>DUMAND Begins at talks in 1973</a:t>
            </a:r>
            <a:r>
              <a:rPr lang="de-DE" dirty="0" smtClean="0">
                <a:solidFill>
                  <a:srgbClr val="0A4C00"/>
                </a:solidFill>
              </a:rPr>
              <a:t>, </a:t>
            </a:r>
            <a:r>
              <a:rPr lang="en-US" dirty="0" smtClean="0">
                <a:solidFill>
                  <a:srgbClr val="0A4C00"/>
                </a:solidFill>
              </a:rPr>
              <a:t>International </a:t>
            </a:r>
            <a:r>
              <a:rPr lang="en-US" dirty="0">
                <a:solidFill>
                  <a:srgbClr val="0A4C00"/>
                </a:solidFill>
              </a:rPr>
              <a:t>Cosmic Ray Conference (ICRC</a:t>
            </a:r>
            <a:r>
              <a:rPr lang="en-US" u="sng" dirty="0" smtClean="0">
                <a:solidFill>
                  <a:srgbClr val="0A4C00"/>
                </a:solidFill>
              </a:rPr>
              <a:t>) </a:t>
            </a:r>
            <a:r>
              <a:rPr lang="en-US" b="0" i="1" u="sng" dirty="0" smtClean="0">
                <a:solidFill>
                  <a:srgbClr val="0A4C00"/>
                </a:solidFill>
              </a:rPr>
              <a:t>F. </a:t>
            </a:r>
            <a:r>
              <a:rPr lang="en-US" b="0" i="1" u="sng" dirty="0" err="1" smtClean="0">
                <a:solidFill>
                  <a:srgbClr val="0A4C00"/>
                </a:solidFill>
              </a:rPr>
              <a:t>Reines</a:t>
            </a:r>
            <a:r>
              <a:rPr lang="en-US" b="0" i="1" u="sng" dirty="0">
                <a:solidFill>
                  <a:srgbClr val="0A4C00"/>
                </a:solidFill>
              </a:rPr>
              <a:t>, J. Learned, H. Davis, </a:t>
            </a:r>
            <a:r>
              <a:rPr lang="en-US" b="0" i="1" u="sng" dirty="0" smtClean="0">
                <a:solidFill>
                  <a:srgbClr val="0A4C00"/>
                </a:solidFill>
              </a:rPr>
              <a:t>P. </a:t>
            </a:r>
            <a:r>
              <a:rPr lang="en-US" b="0" i="1" u="sng" dirty="0" err="1" smtClean="0">
                <a:solidFill>
                  <a:srgbClr val="0A4C00"/>
                </a:solidFill>
              </a:rPr>
              <a:t>Kotzer</a:t>
            </a:r>
            <a:r>
              <a:rPr lang="en-US" b="0" i="1" u="sng" dirty="0">
                <a:solidFill>
                  <a:srgbClr val="0A4C00"/>
                </a:solidFill>
              </a:rPr>
              <a:t>, M. Shapiro</a:t>
            </a:r>
            <a:r>
              <a:rPr lang="en-US" b="0" i="1" dirty="0">
                <a:solidFill>
                  <a:srgbClr val="0A4C00"/>
                </a:solidFill>
              </a:rPr>
              <a:t> (all USA), </a:t>
            </a:r>
            <a:r>
              <a:rPr lang="en-US" b="0" i="1" u="sng" dirty="0" smtClean="0">
                <a:solidFill>
                  <a:srgbClr val="0A4C00"/>
                </a:solidFill>
              </a:rPr>
              <a:t>G</a:t>
            </a:r>
            <a:r>
              <a:rPr lang="en-US" b="0" i="1" u="sng" dirty="0">
                <a:solidFill>
                  <a:srgbClr val="0A4C00"/>
                </a:solidFill>
              </a:rPr>
              <a:t>. </a:t>
            </a:r>
            <a:r>
              <a:rPr lang="en-US" b="0" i="1" u="sng" dirty="0" err="1">
                <a:solidFill>
                  <a:srgbClr val="0A4C00"/>
                </a:solidFill>
              </a:rPr>
              <a:t>Zatsepin</a:t>
            </a:r>
            <a:r>
              <a:rPr lang="en-US" b="0" i="1" u="sng" dirty="0">
                <a:solidFill>
                  <a:srgbClr val="0A4C00"/>
                </a:solidFill>
              </a:rPr>
              <a:t> </a:t>
            </a:r>
            <a:r>
              <a:rPr lang="en-US" b="0" i="1" dirty="0">
                <a:solidFill>
                  <a:srgbClr val="0A4C00"/>
                </a:solidFill>
              </a:rPr>
              <a:t>(</a:t>
            </a:r>
            <a:r>
              <a:rPr lang="en-US" b="0" i="1" dirty="0" smtClean="0">
                <a:solidFill>
                  <a:srgbClr val="0A4C00"/>
                </a:solidFill>
              </a:rPr>
              <a:t>USSR) and </a:t>
            </a:r>
            <a:r>
              <a:rPr lang="en-US" b="0" i="1" u="sng" dirty="0">
                <a:solidFill>
                  <a:srgbClr val="0A4C00"/>
                </a:solidFill>
              </a:rPr>
              <a:t>S. Miyake </a:t>
            </a:r>
            <a:r>
              <a:rPr lang="en-US" b="0" i="1" dirty="0">
                <a:solidFill>
                  <a:srgbClr val="0A4C00"/>
                </a:solidFill>
              </a:rPr>
              <a:t>(Japan)</a:t>
            </a:r>
            <a:r>
              <a:rPr lang="en-US" b="0" dirty="0">
                <a:solidFill>
                  <a:srgbClr val="0A4C00"/>
                </a:solidFill>
              </a:rPr>
              <a:t> </a:t>
            </a:r>
            <a:endParaRPr lang="en-US" b="0" dirty="0" smtClean="0">
              <a:solidFill>
                <a:srgbClr val="0A4C00"/>
              </a:solidFill>
            </a:endParaRPr>
          </a:p>
          <a:p>
            <a:pPr marL="0" indent="0">
              <a:buNone/>
            </a:pPr>
            <a:r>
              <a:rPr lang="en-US" dirty="0">
                <a:solidFill>
                  <a:srgbClr val="0A4C00"/>
                </a:solidFill>
              </a:rPr>
              <a:t> </a:t>
            </a:r>
            <a:r>
              <a:rPr lang="en-US" dirty="0" smtClean="0">
                <a:solidFill>
                  <a:srgbClr val="0A4C00"/>
                </a:solidFill>
              </a:rPr>
              <a:t>      </a:t>
            </a:r>
            <a:r>
              <a:rPr lang="en-US" b="0" dirty="0" smtClean="0">
                <a:solidFill>
                  <a:srgbClr val="0A4C00"/>
                </a:solidFill>
              </a:rPr>
              <a:t>discuss </a:t>
            </a:r>
            <a:r>
              <a:rPr lang="en-US" b="0" dirty="0">
                <a:solidFill>
                  <a:srgbClr val="0A4C00"/>
                </a:solidFill>
              </a:rPr>
              <a:t>a deep-water </a:t>
            </a:r>
            <a:r>
              <a:rPr lang="en-US" b="0" dirty="0" smtClean="0">
                <a:solidFill>
                  <a:srgbClr val="0A4C00"/>
                </a:solidFill>
              </a:rPr>
              <a:t>detector.</a:t>
            </a:r>
            <a:endParaRPr lang="de-DE" dirty="0" smtClean="0">
              <a:solidFill>
                <a:srgbClr val="0A4C00"/>
              </a:solidFill>
            </a:endParaRPr>
          </a:p>
          <a:p>
            <a:endParaRPr lang="de-DE" dirty="0" smtClean="0"/>
          </a:p>
          <a:p>
            <a:endParaRPr lang="de-DE" dirty="0"/>
          </a:p>
          <a:p>
            <a:endParaRPr lang="de-DE" dirty="0" smtClean="0"/>
          </a:p>
          <a:p>
            <a:pPr marL="0" indent="0">
              <a:buNone/>
            </a:pPr>
            <a:endParaRPr lang="de-DE" dirty="0"/>
          </a:p>
          <a:p>
            <a:pPr marL="0" indent="0">
              <a:buNone/>
            </a:pPr>
            <a:endParaRPr lang="de-DE" sz="1000" dirty="0"/>
          </a:p>
          <a:p>
            <a:endParaRPr lang="de-DE" b="0" dirty="0"/>
          </a:p>
          <a:p>
            <a:endParaRPr lang="de-DE" b="0" dirty="0" smtClean="0"/>
          </a:p>
          <a:p>
            <a:endParaRPr lang="de-DE" b="0" dirty="0"/>
          </a:p>
          <a:p>
            <a:endParaRPr lang="de-DE" b="0" dirty="0" smtClean="0"/>
          </a:p>
          <a:p>
            <a:endParaRPr lang="en-US" dirty="0"/>
          </a:p>
        </p:txBody>
      </p:sp>
    </p:spTree>
    <p:extLst>
      <p:ext uri="{BB962C8B-B14F-4D97-AF65-F5344CB8AC3E}">
        <p14:creationId xmlns:p14="http://schemas.microsoft.com/office/powerpoint/2010/main" val="305780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solidFill>
                  <a:srgbClr val="0A4C00"/>
                </a:solidFill>
              </a:rPr>
              <a:t>The Real Birth of the present quest 1976 DUMAND Summer Workshop</a:t>
            </a:r>
            <a:endParaRPr lang="en-US" sz="3600" dirty="0">
              <a:solidFill>
                <a:srgbClr val="0A4C00"/>
              </a:solidFill>
            </a:endParaRPr>
          </a:p>
        </p:txBody>
      </p:sp>
      <p:sp>
        <p:nvSpPr>
          <p:cNvPr id="3" name="Content Placeholder 2"/>
          <p:cNvSpPr>
            <a:spLocks noGrp="1"/>
          </p:cNvSpPr>
          <p:nvPr>
            <p:ph idx="1"/>
          </p:nvPr>
        </p:nvSpPr>
        <p:spPr>
          <a:xfrm>
            <a:off x="381000" y="1143000"/>
            <a:ext cx="4114800" cy="2438399"/>
          </a:xfrm>
        </p:spPr>
        <p:txBody>
          <a:bodyPr>
            <a:noAutofit/>
          </a:bodyPr>
          <a:lstStyle/>
          <a:p>
            <a:r>
              <a:rPr lang="en-US" sz="1400" b="1" u="sng" dirty="0" smtClean="0"/>
              <a:t>Basically we had no idea what we were doing…</a:t>
            </a:r>
          </a:p>
          <a:p>
            <a:r>
              <a:rPr lang="en-US" sz="1400" b="1" dirty="0" smtClean="0"/>
              <a:t>Had ideas about starting neutrino astronomy from deep below the earth surface, with water or sold targets.</a:t>
            </a:r>
          </a:p>
          <a:p>
            <a:r>
              <a:rPr lang="en-US" sz="1400" b="1" dirty="0" smtClean="0"/>
              <a:t>No prior guidance as to best chances with</a:t>
            </a:r>
          </a:p>
          <a:p>
            <a:pPr marL="0" indent="0">
              <a:buNone/>
            </a:pPr>
            <a:r>
              <a:rPr lang="en-US" sz="1400" b="1" dirty="0" smtClean="0"/>
              <a:t>  -        High energy (&gt;&gt; GeV) neutrinos or</a:t>
            </a:r>
          </a:p>
          <a:p>
            <a:pPr marL="0" indent="0">
              <a:buNone/>
            </a:pPr>
            <a:r>
              <a:rPr lang="en-US" sz="1400" b="1" dirty="0"/>
              <a:t> </a:t>
            </a:r>
            <a:r>
              <a:rPr lang="en-US" sz="1400" b="1" dirty="0" smtClean="0"/>
              <a:t> -        Low energy (1-100 MeV) neutrinos</a:t>
            </a:r>
          </a:p>
          <a:p>
            <a:r>
              <a:rPr lang="en-US" sz="1400" b="1" dirty="0" smtClean="0"/>
              <a:t>Almost no prior estimates of flux at high energies… astrophysicist did not think neutrinos</a:t>
            </a:r>
          </a:p>
          <a:p>
            <a:r>
              <a:rPr lang="en-US" sz="1400" b="1" dirty="0" smtClean="0"/>
              <a:t>No prior guidance about best detection mechanisms </a:t>
            </a:r>
          </a:p>
          <a:p>
            <a:r>
              <a:rPr lang="en-US" sz="1400" b="1" dirty="0"/>
              <a:t>O</a:t>
            </a:r>
            <a:r>
              <a:rPr lang="en-US" sz="1400" b="1" dirty="0" smtClean="0"/>
              <a:t>ptical, Radio, Acoustic discussed seriously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676400"/>
            <a:ext cx="3201577" cy="48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66403" y="3117127"/>
            <a:ext cx="3031670" cy="4450075"/>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297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220200" cy="1143000"/>
          </a:xfrm>
        </p:spPr>
        <p:txBody>
          <a:bodyPr>
            <a:normAutofit fontScale="90000"/>
          </a:bodyPr>
          <a:lstStyle/>
          <a:p>
            <a:r>
              <a:rPr lang="en-US" b="1" dirty="0" smtClean="0">
                <a:solidFill>
                  <a:srgbClr val="0A4C00"/>
                </a:solidFill>
              </a:rPr>
              <a:t>We knew what it would take </a:t>
            </a:r>
            <a:br>
              <a:rPr lang="en-US" b="1" dirty="0" smtClean="0">
                <a:solidFill>
                  <a:srgbClr val="0A4C00"/>
                </a:solidFill>
              </a:rPr>
            </a:br>
            <a:r>
              <a:rPr lang="en-US" b="1" dirty="0" smtClean="0">
                <a:solidFill>
                  <a:srgbClr val="0A4C00"/>
                </a:solidFill>
              </a:rPr>
              <a:t>40 years Ago!</a:t>
            </a:r>
            <a:endParaRPr lang="en-US" b="1" dirty="0">
              <a:solidFill>
                <a:srgbClr val="0A4C00"/>
              </a:solidFill>
            </a:endParaRPr>
          </a:p>
        </p:txBody>
      </p:sp>
      <p:pic>
        <p:nvPicPr>
          <p:cNvPr id="4" name="Content Placeholder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591" t="2609" r="9009" b="4462"/>
          <a:stretch/>
        </p:blipFill>
        <p:spPr>
          <a:xfrm>
            <a:off x="76200" y="1600200"/>
            <a:ext cx="4013136" cy="5105249"/>
          </a:xfrm>
          <a:prstGeom prst="rect">
            <a:avLst/>
          </a:prstGeom>
          <a:noFill/>
          <a:ln>
            <a:solidFill>
              <a:schemeClr val="tx1"/>
            </a:solidFill>
          </a:ln>
          <a:effectLst>
            <a:softEdge rad="635000"/>
          </a:effectLst>
        </p:spPr>
      </p:pic>
      <p:sp>
        <p:nvSpPr>
          <p:cNvPr id="5" name="Rectangle 4"/>
          <p:cNvSpPr/>
          <p:nvPr/>
        </p:nvSpPr>
        <p:spPr>
          <a:xfrm>
            <a:off x="381000" y="1371600"/>
            <a:ext cx="3581400" cy="923330"/>
          </a:xfrm>
          <a:prstGeom prst="rect">
            <a:avLst/>
          </a:prstGeom>
        </p:spPr>
        <p:txBody>
          <a:bodyPr wrap="square">
            <a:spAutoFit/>
          </a:bodyPr>
          <a:lstStyle/>
          <a:p>
            <a:r>
              <a:rPr lang="de-DE" dirty="0"/>
              <a:t> 1978: DUMAND </a:t>
            </a:r>
          </a:p>
          <a:p>
            <a:r>
              <a:rPr lang="de-DE" dirty="0"/>
              <a:t>First design of a cubic kilometer </a:t>
            </a:r>
          </a:p>
          <a:p>
            <a:r>
              <a:rPr lang="de-DE" dirty="0"/>
              <a:t>detector to be in deep ocean Hawaii</a:t>
            </a:r>
          </a:p>
        </p:txBody>
      </p:sp>
      <p:sp>
        <p:nvSpPr>
          <p:cNvPr id="6" name="TextBox 5"/>
          <p:cNvSpPr txBox="1"/>
          <p:nvPr/>
        </p:nvSpPr>
        <p:spPr>
          <a:xfrm>
            <a:off x="4419600" y="1752600"/>
            <a:ext cx="4423168" cy="4801315"/>
          </a:xfrm>
          <a:prstGeom prst="rect">
            <a:avLst/>
          </a:prstGeom>
          <a:noFill/>
        </p:spPr>
        <p:txBody>
          <a:bodyPr wrap="none" rtlCol="0">
            <a:spAutoFit/>
          </a:bodyPr>
          <a:lstStyle/>
          <a:p>
            <a:r>
              <a:rPr lang="en-US" dirty="0" smtClean="0"/>
              <a:t>-   While exploring other techniques </a:t>
            </a:r>
          </a:p>
          <a:p>
            <a:r>
              <a:rPr lang="en-US" dirty="0" smtClean="0"/>
              <a:t>       we knew that </a:t>
            </a:r>
            <a:r>
              <a:rPr lang="en-US" dirty="0" smtClean="0">
                <a:solidFill>
                  <a:srgbClr val="0A4C00"/>
                </a:solidFill>
              </a:rPr>
              <a:t>optical detectors </a:t>
            </a:r>
            <a:r>
              <a:rPr lang="en-US" dirty="0" smtClean="0"/>
              <a:t>would</a:t>
            </a:r>
          </a:p>
          <a:p>
            <a:r>
              <a:rPr lang="en-US" dirty="0" smtClean="0"/>
              <a:t>       do the job</a:t>
            </a:r>
          </a:p>
          <a:p>
            <a:endParaRPr lang="en-US" dirty="0" smtClean="0"/>
          </a:p>
          <a:p>
            <a:pPr marL="285750" indent="-285750">
              <a:buFontTx/>
              <a:buChar char="-"/>
            </a:pPr>
            <a:r>
              <a:rPr lang="en-US" dirty="0"/>
              <a:t>L</a:t>
            </a:r>
            <a:r>
              <a:rPr lang="en-US" dirty="0" smtClean="0"/>
              <a:t>arge PMTs in glass housings practical</a:t>
            </a:r>
          </a:p>
          <a:p>
            <a:pPr marL="285750" indent="-285750">
              <a:buFontTx/>
              <a:buChar char="-"/>
            </a:pPr>
            <a:endParaRPr lang="en-US" dirty="0" smtClean="0"/>
          </a:p>
          <a:p>
            <a:pPr marL="285750" indent="-285750">
              <a:buFontTx/>
              <a:buChar char="-"/>
            </a:pPr>
            <a:r>
              <a:rPr lang="en-US" dirty="0" smtClean="0"/>
              <a:t>New techniques (radio, acoustic) were </a:t>
            </a:r>
          </a:p>
          <a:p>
            <a:r>
              <a:rPr lang="en-US" dirty="0" smtClean="0"/>
              <a:t>       known to be for &gt; </a:t>
            </a:r>
            <a:r>
              <a:rPr lang="en-US" dirty="0" err="1" smtClean="0"/>
              <a:t>TeV</a:t>
            </a:r>
            <a:r>
              <a:rPr lang="en-US" dirty="0" smtClean="0"/>
              <a:t> energies</a:t>
            </a:r>
          </a:p>
          <a:p>
            <a:endParaRPr lang="en-US" dirty="0" smtClean="0"/>
          </a:p>
          <a:p>
            <a:pPr marL="285750" indent="-285750">
              <a:buFontTx/>
              <a:buChar char="-"/>
            </a:pPr>
            <a:r>
              <a:rPr lang="en-US" dirty="0" smtClean="0"/>
              <a:t>No reasonable predicted fluxes at &gt; </a:t>
            </a:r>
            <a:r>
              <a:rPr lang="en-US" dirty="0" err="1" smtClean="0"/>
              <a:t>PeV</a:t>
            </a:r>
            <a:endParaRPr lang="en-US" dirty="0" smtClean="0"/>
          </a:p>
          <a:p>
            <a:pPr marL="285750" indent="-285750">
              <a:buFontTx/>
              <a:buChar char="-"/>
            </a:pPr>
            <a:endParaRPr lang="en-US" dirty="0"/>
          </a:p>
          <a:p>
            <a:pPr marL="285750" indent="-285750">
              <a:buFontTx/>
              <a:buChar char="-"/>
            </a:pPr>
            <a:r>
              <a:rPr lang="en-US" dirty="0" smtClean="0"/>
              <a:t>Lower energy regime aimed at </a:t>
            </a:r>
            <a:r>
              <a:rPr lang="en-US" dirty="0" err="1" smtClean="0"/>
              <a:t>Atm</a:t>
            </a:r>
            <a:r>
              <a:rPr lang="en-US" dirty="0" smtClean="0"/>
              <a:t> Nus, </a:t>
            </a:r>
          </a:p>
          <a:p>
            <a:r>
              <a:rPr lang="en-US" dirty="0"/>
              <a:t> </a:t>
            </a:r>
            <a:r>
              <a:rPr lang="en-US" dirty="0" smtClean="0"/>
              <a:t>      solar and SN</a:t>
            </a:r>
          </a:p>
          <a:p>
            <a:endParaRPr lang="en-US" dirty="0"/>
          </a:p>
          <a:p>
            <a:r>
              <a:rPr lang="en-US" dirty="0" smtClean="0"/>
              <a:t>-    Made first designs for large underground </a:t>
            </a:r>
          </a:p>
          <a:p>
            <a:r>
              <a:rPr lang="en-US" dirty="0"/>
              <a:t> </a:t>
            </a:r>
            <a:r>
              <a:rPr lang="en-US" dirty="0" smtClean="0"/>
              <a:t>       detectors for the lower energy regime, </a:t>
            </a:r>
          </a:p>
          <a:p>
            <a:r>
              <a:rPr lang="en-US" dirty="0"/>
              <a:t> </a:t>
            </a:r>
            <a:r>
              <a:rPr lang="en-US" dirty="0" smtClean="0"/>
              <a:t>       in particular IMB, </a:t>
            </a:r>
            <a:r>
              <a:rPr lang="en-US" dirty="0" err="1" smtClean="0"/>
              <a:t>Kamiokande</a:t>
            </a:r>
            <a:r>
              <a:rPr lang="en-US" dirty="0" smtClean="0"/>
              <a:t>, and HPW</a:t>
            </a:r>
            <a:endParaRPr lang="en-US" dirty="0"/>
          </a:p>
        </p:txBody>
      </p:sp>
      <p:cxnSp>
        <p:nvCxnSpPr>
          <p:cNvPr id="8" name="Straight Arrow Connector 7"/>
          <p:cNvCxnSpPr/>
          <p:nvPr/>
        </p:nvCxnSpPr>
        <p:spPr>
          <a:xfrm>
            <a:off x="990600" y="6248400"/>
            <a:ext cx="24384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88237" y="6248400"/>
            <a:ext cx="643125" cy="369332"/>
          </a:xfrm>
          <a:prstGeom prst="rect">
            <a:avLst/>
          </a:prstGeom>
          <a:noFill/>
        </p:spPr>
        <p:txBody>
          <a:bodyPr wrap="none" rtlCol="0">
            <a:spAutoFit/>
          </a:bodyPr>
          <a:lstStyle/>
          <a:p>
            <a:r>
              <a:rPr lang="en-US" dirty="0" smtClean="0"/>
              <a:t>1 km</a:t>
            </a:r>
            <a:endParaRPr lang="en-US" dirty="0"/>
          </a:p>
        </p:txBody>
      </p:sp>
    </p:spTree>
    <p:extLst>
      <p:ext uri="{BB962C8B-B14F-4D97-AF65-F5344CB8AC3E}">
        <p14:creationId xmlns:p14="http://schemas.microsoft.com/office/powerpoint/2010/main" val="122501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A4C00"/>
                </a:solidFill>
              </a:rPr>
              <a:t>1980’s Saw First Large Nu Detectors</a:t>
            </a:r>
            <a:endParaRPr lang="en-US" b="1" dirty="0">
              <a:solidFill>
                <a:srgbClr val="0A4C00"/>
              </a:solidFill>
            </a:endParaRPr>
          </a:p>
        </p:txBody>
      </p:sp>
      <p:sp>
        <p:nvSpPr>
          <p:cNvPr id="3" name="Content Placeholder 2"/>
          <p:cNvSpPr>
            <a:spLocks noGrp="1"/>
          </p:cNvSpPr>
          <p:nvPr>
            <p:ph idx="1"/>
          </p:nvPr>
        </p:nvSpPr>
        <p:spPr/>
        <p:txBody>
          <a:bodyPr/>
          <a:lstStyle/>
          <a:p>
            <a:r>
              <a:rPr lang="en-US" dirty="0" smtClean="0">
                <a:solidFill>
                  <a:srgbClr val="0000FF"/>
                </a:solidFill>
              </a:rPr>
              <a:t>Race to find proton decay, PDK</a:t>
            </a:r>
            <a:r>
              <a:rPr lang="mr-IN" dirty="0" smtClean="0">
                <a:solidFill>
                  <a:srgbClr val="0000FF"/>
                </a:solidFill>
              </a:rPr>
              <a:t>…</a:t>
            </a:r>
            <a:r>
              <a:rPr lang="en-US" dirty="0" smtClean="0">
                <a:solidFill>
                  <a:srgbClr val="0000FF"/>
                </a:solidFill>
              </a:rPr>
              <a:t> still none!</a:t>
            </a:r>
          </a:p>
          <a:p>
            <a:r>
              <a:rPr lang="en-US" b="1" dirty="0" smtClean="0">
                <a:solidFill>
                  <a:srgbClr val="FF0000"/>
                </a:solidFill>
              </a:rPr>
              <a:t>IMB &amp; </a:t>
            </a:r>
            <a:r>
              <a:rPr lang="en-US" b="1" dirty="0" err="1" smtClean="0">
                <a:solidFill>
                  <a:srgbClr val="FF0000"/>
                </a:solidFill>
              </a:rPr>
              <a:t>Kam</a:t>
            </a:r>
            <a:r>
              <a:rPr lang="en-US" b="1" dirty="0" smtClean="0">
                <a:solidFill>
                  <a:srgbClr val="FF0000"/>
                </a:solidFill>
              </a:rPr>
              <a:t> found “</a:t>
            </a:r>
            <a:r>
              <a:rPr lang="en-US" b="1" dirty="0" err="1">
                <a:solidFill>
                  <a:srgbClr val="FF0000"/>
                </a:solidFill>
              </a:rPr>
              <a:t>M</a:t>
            </a:r>
            <a:r>
              <a:rPr lang="en-US" b="1" dirty="0" err="1" smtClean="0">
                <a:solidFill>
                  <a:srgbClr val="FF0000"/>
                </a:solidFill>
              </a:rPr>
              <a:t>uon</a:t>
            </a:r>
            <a:r>
              <a:rPr lang="en-US" b="1" dirty="0" smtClean="0">
                <a:solidFill>
                  <a:srgbClr val="FF0000"/>
                </a:solidFill>
              </a:rPr>
              <a:t> Neutrino Anomaly”, controversial through decade</a:t>
            </a:r>
          </a:p>
          <a:p>
            <a:r>
              <a:rPr lang="en-US" b="1" dirty="0" err="1" smtClean="0">
                <a:solidFill>
                  <a:srgbClr val="660066"/>
                </a:solidFill>
              </a:rPr>
              <a:t>Kamiokande</a:t>
            </a:r>
            <a:r>
              <a:rPr lang="en-US" b="1" dirty="0" smtClean="0">
                <a:solidFill>
                  <a:srgbClr val="660066"/>
                </a:solidFill>
              </a:rPr>
              <a:t> observed solar neutrinos!</a:t>
            </a:r>
          </a:p>
          <a:p>
            <a:r>
              <a:rPr lang="en-US" b="1" dirty="0" err="1" smtClean="0">
                <a:solidFill>
                  <a:schemeClr val="accent6">
                    <a:lumMod val="75000"/>
                  </a:schemeClr>
                </a:solidFill>
              </a:rPr>
              <a:t>Kam</a:t>
            </a:r>
            <a:r>
              <a:rPr lang="en-US" b="1" dirty="0" smtClean="0">
                <a:solidFill>
                  <a:schemeClr val="accent6">
                    <a:lumMod val="75000"/>
                  </a:schemeClr>
                </a:solidFill>
              </a:rPr>
              <a:t>, IMB and </a:t>
            </a:r>
            <a:r>
              <a:rPr lang="en-US" b="1" dirty="0" err="1" smtClean="0">
                <a:solidFill>
                  <a:schemeClr val="accent6">
                    <a:lumMod val="75000"/>
                  </a:schemeClr>
                </a:solidFill>
              </a:rPr>
              <a:t>Baksan</a:t>
            </a:r>
            <a:r>
              <a:rPr lang="en-US" b="1" dirty="0" smtClean="0">
                <a:solidFill>
                  <a:schemeClr val="accent6">
                    <a:lumMod val="75000"/>
                  </a:schemeClr>
                </a:solidFill>
              </a:rPr>
              <a:t> observed SN1987A</a:t>
            </a:r>
          </a:p>
          <a:p>
            <a:r>
              <a:rPr lang="en-US" b="1" dirty="0" smtClean="0">
                <a:solidFill>
                  <a:srgbClr val="0E6901"/>
                </a:solidFill>
              </a:rPr>
              <a:t>Despite scans of sky maps of atmospheric neutrino directions, </a:t>
            </a:r>
            <a:r>
              <a:rPr lang="en-US" b="1" u="sng" dirty="0" smtClean="0">
                <a:solidFill>
                  <a:srgbClr val="0E6901"/>
                </a:solidFill>
              </a:rPr>
              <a:t>no hint of cosmic nus</a:t>
            </a:r>
          </a:p>
          <a:p>
            <a:endParaRPr lang="en-US" b="1" dirty="0"/>
          </a:p>
        </p:txBody>
      </p:sp>
    </p:spTree>
    <p:extLst>
      <p:ext uri="{BB962C8B-B14F-4D97-AF65-F5344CB8AC3E}">
        <p14:creationId xmlns:p14="http://schemas.microsoft.com/office/powerpoint/2010/main" val="132750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2000"/>
                    </a14:imgEffect>
                    <a14:imgEffect>
                      <a14:saturation sat="152000"/>
                    </a14:imgEffect>
                    <a14:imgEffect>
                      <a14:brightnessContrast contrast="72000"/>
                    </a14:imgEffect>
                  </a14:imgLayer>
                </a14:imgProps>
              </a:ext>
              <a:ext uri="{28A0092B-C50C-407E-A947-70E740481C1C}">
                <a14:useLocalDpi xmlns:a14="http://schemas.microsoft.com/office/drawing/2010/main" val="0"/>
              </a:ext>
            </a:extLst>
          </a:blip>
          <a:srcRect l="7370" t="9174" r="9884" b="21128"/>
          <a:stretch/>
        </p:blipFill>
        <p:spPr bwMode="auto">
          <a:xfrm>
            <a:off x="1920240" y="457200"/>
            <a:ext cx="5303520" cy="630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381000"/>
            <a:ext cx="1267933" cy="369332"/>
          </a:xfrm>
          <a:prstGeom prst="rect">
            <a:avLst/>
          </a:prstGeom>
          <a:noFill/>
        </p:spPr>
        <p:txBody>
          <a:bodyPr wrap="none" rtlCol="0">
            <a:spAutoFit/>
          </a:bodyPr>
          <a:lstStyle/>
          <a:p>
            <a:r>
              <a:rPr lang="en-US" b="1" u="sng" dirty="0" err="1" smtClean="0">
                <a:solidFill>
                  <a:srgbClr val="FF0000"/>
                </a:solidFill>
              </a:rPr>
              <a:t>NuTel</a:t>
            </a:r>
            <a:r>
              <a:rPr lang="en-US" b="1" u="sng" dirty="0" smtClean="0">
                <a:solidFill>
                  <a:srgbClr val="FF0000"/>
                </a:solidFill>
              </a:rPr>
              <a:t> 1990</a:t>
            </a:r>
            <a:endParaRPr lang="en-US" b="1" u="sng" dirty="0">
              <a:solidFill>
                <a:srgbClr val="FF0000"/>
              </a:solidFill>
            </a:endParaRPr>
          </a:p>
        </p:txBody>
      </p:sp>
      <p:sp>
        <p:nvSpPr>
          <p:cNvPr id="3" name="TextBox 2"/>
          <p:cNvSpPr txBox="1"/>
          <p:nvPr/>
        </p:nvSpPr>
        <p:spPr>
          <a:xfrm>
            <a:off x="2286000" y="4572000"/>
            <a:ext cx="4267200" cy="990600"/>
          </a:xfrm>
          <a:prstGeom prst="rect">
            <a:avLst/>
          </a:prstGeom>
          <a:solidFill>
            <a:srgbClr val="00B050">
              <a:alpha val="14000"/>
            </a:srgbClr>
          </a:solidFill>
        </p:spPr>
        <p:txBody>
          <a:bodyPr wrap="square" rtlCol="0">
            <a:spAutoFit/>
          </a:bodyPr>
          <a:lstStyle/>
          <a:p>
            <a:endParaRPr lang="en-US" dirty="0"/>
          </a:p>
        </p:txBody>
      </p:sp>
    </p:spTree>
    <p:extLst>
      <p:ext uri="{BB962C8B-B14F-4D97-AF65-F5344CB8AC3E}">
        <p14:creationId xmlns:p14="http://schemas.microsoft.com/office/powerpoint/2010/main" val="39558545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0000FF"/>
                </a:solidFill>
              </a:rPr>
              <a:t>DUMAND Nostalgia</a:t>
            </a:r>
            <a:endParaRPr lang="en-US" b="1" dirty="0">
              <a:solidFill>
                <a:srgbClr val="0000FF"/>
              </a:solidFill>
            </a:endParaRPr>
          </a:p>
        </p:txBody>
      </p:sp>
      <p:pic>
        <p:nvPicPr>
          <p:cNvPr id="2050" name="Picture 2"/>
          <p:cNvPicPr>
            <a:picLocks noGrp="1" noChangeAspect="1" noChangeArrowheads="1"/>
          </p:cNvPicPr>
          <p:nvPr>
            <p:ph idx="1"/>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contrast="91000"/>
                    </a14:imgEffect>
                  </a14:imgLayer>
                </a14:imgProps>
              </a:ext>
              <a:ext uri="{28A0092B-C50C-407E-A947-70E740481C1C}">
                <a14:useLocalDpi xmlns:a14="http://schemas.microsoft.com/office/drawing/2010/main" val="0"/>
              </a:ext>
            </a:extLst>
          </a:blip>
          <a:srcRect/>
          <a:stretch>
            <a:fillRect/>
          </a:stretch>
        </p:blipFill>
        <p:spPr bwMode="auto">
          <a:xfrm>
            <a:off x="381000" y="1503714"/>
            <a:ext cx="241963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891098" y="1353089"/>
            <a:ext cx="4862775" cy="2719388"/>
          </a:xfrm>
          <a:prstGeom prst="rect">
            <a:avLst/>
          </a:prstGeom>
          <a:blipFill dpi="0" rotWithShape="1">
            <a:blip r:embed="rId5">
              <a:alphaModFix amt="23000"/>
              <a:duotone>
                <a:prstClr val="black"/>
                <a:schemeClr val="accent5">
                  <a:tint val="45000"/>
                  <a:satMod val="400000"/>
                </a:schemeClr>
              </a:duotone>
            </a:blip>
            <a:srcRect/>
            <a:tile tx="0" ty="0" sx="100000" sy="100000" flip="none" algn="tl"/>
          </a:blipFill>
          <a:ln>
            <a:noFill/>
          </a:ln>
          <a:extLst/>
        </p:spPr>
      </p:pic>
      <p:pic>
        <p:nvPicPr>
          <p:cNvPr id="2053" name="Picture 5"/>
          <p:cNvPicPr>
            <a:picLocks noChangeAspect="1" noChangeArrowheads="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804579" y="4190999"/>
            <a:ext cx="1661002" cy="2230211"/>
          </a:xfrm>
          <a:prstGeom prst="rect">
            <a:avLst/>
          </a:prstGeom>
          <a:blipFill>
            <a:blip r:embed="rId5">
              <a:alphaModFix amt="23000"/>
              <a:duotone>
                <a:prstClr val="black"/>
                <a:schemeClr val="accent5">
                  <a:tint val="45000"/>
                  <a:satMod val="400000"/>
                </a:schemeClr>
              </a:duotone>
            </a:blip>
            <a:tile tx="0" ty="0" sx="100000" sy="100000" flip="none" algn="tl"/>
          </a:blipFill>
          <a:ln>
            <a:noFill/>
          </a:ln>
          <a:extLst/>
        </p:spPr>
      </p:pic>
      <p:sp>
        <p:nvSpPr>
          <p:cNvPr id="3" name="TextBox 2"/>
          <p:cNvSpPr txBox="1"/>
          <p:nvPr/>
        </p:nvSpPr>
        <p:spPr>
          <a:xfrm>
            <a:off x="7144580" y="424934"/>
            <a:ext cx="1165191" cy="369332"/>
          </a:xfrm>
          <a:prstGeom prst="rect">
            <a:avLst/>
          </a:prstGeom>
          <a:noFill/>
        </p:spPr>
        <p:txBody>
          <a:bodyPr wrap="none" rtlCol="0">
            <a:spAutoFit/>
          </a:bodyPr>
          <a:lstStyle/>
          <a:p>
            <a:r>
              <a:rPr lang="en-US" dirty="0" smtClean="0"/>
              <a:t>Circa 1990</a:t>
            </a:r>
            <a:endParaRPr lang="en-US" dirty="0"/>
          </a:p>
        </p:txBody>
      </p:sp>
      <p:sp>
        <p:nvSpPr>
          <p:cNvPr id="4" name="TextBox 3"/>
          <p:cNvSpPr txBox="1"/>
          <p:nvPr/>
        </p:nvSpPr>
        <p:spPr>
          <a:xfrm>
            <a:off x="2878165" y="3048000"/>
            <a:ext cx="739305" cy="646331"/>
          </a:xfrm>
          <a:prstGeom prst="rect">
            <a:avLst/>
          </a:prstGeom>
          <a:noFill/>
        </p:spPr>
        <p:txBody>
          <a:bodyPr wrap="none" rtlCol="0">
            <a:spAutoFit/>
          </a:bodyPr>
          <a:lstStyle/>
          <a:p>
            <a:r>
              <a:rPr lang="en-US" dirty="0" smtClean="0"/>
              <a:t>Done </a:t>
            </a:r>
          </a:p>
          <a:p>
            <a:r>
              <a:rPr lang="en-US" dirty="0" smtClean="0"/>
              <a:t>1989</a:t>
            </a:r>
            <a:endParaRPr lang="en-US" dirty="0"/>
          </a:p>
        </p:txBody>
      </p:sp>
      <p:sp>
        <p:nvSpPr>
          <p:cNvPr id="5" name="TextBox 4"/>
          <p:cNvSpPr txBox="1"/>
          <p:nvPr/>
        </p:nvSpPr>
        <p:spPr>
          <a:xfrm>
            <a:off x="5486400" y="4653940"/>
            <a:ext cx="1238801" cy="1200329"/>
          </a:xfrm>
          <a:prstGeom prst="rect">
            <a:avLst/>
          </a:prstGeom>
          <a:noFill/>
        </p:spPr>
        <p:txBody>
          <a:bodyPr wrap="none" rtlCol="0">
            <a:spAutoFit/>
          </a:bodyPr>
          <a:lstStyle/>
          <a:p>
            <a:r>
              <a:rPr lang="en-US" dirty="0" smtClean="0"/>
              <a:t>Only cable</a:t>
            </a:r>
          </a:p>
          <a:p>
            <a:r>
              <a:rPr lang="en-US" dirty="0" smtClean="0"/>
              <a:t>J-box and </a:t>
            </a:r>
          </a:p>
          <a:p>
            <a:r>
              <a:rPr lang="en-US" dirty="0" smtClean="0"/>
              <a:t>Monitoring</a:t>
            </a:r>
          </a:p>
          <a:p>
            <a:r>
              <a:rPr lang="en-US" dirty="0" smtClean="0"/>
              <a:t>Deployed</a:t>
            </a:r>
            <a:endParaRPr lang="en-US" dirty="0"/>
          </a:p>
        </p:txBody>
      </p:sp>
      <p:sp>
        <p:nvSpPr>
          <p:cNvPr id="8" name="TextBox 7"/>
          <p:cNvSpPr txBox="1"/>
          <p:nvPr/>
        </p:nvSpPr>
        <p:spPr>
          <a:xfrm>
            <a:off x="5867400" y="1295400"/>
            <a:ext cx="1874359" cy="369332"/>
          </a:xfrm>
          <a:prstGeom prst="rect">
            <a:avLst/>
          </a:prstGeom>
          <a:noFill/>
        </p:spPr>
        <p:txBody>
          <a:bodyPr wrap="none" rtlCol="0">
            <a:spAutoFit/>
          </a:bodyPr>
          <a:lstStyle/>
          <a:p>
            <a:r>
              <a:rPr lang="en-US" dirty="0" smtClean="0"/>
              <a:t>Intended for 1993</a:t>
            </a:r>
            <a:endParaRPr lang="en-US" dirty="0"/>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00" y="3895441"/>
            <a:ext cx="3477493" cy="2838450"/>
          </a:xfrm>
          <a:prstGeom prst="rect">
            <a:avLst/>
          </a:prstGeom>
          <a:noFill/>
          <a:ln w="12700">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6146" name="Picture 2" descr="DUMAND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52412"/>
            <a:ext cx="7715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9929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solidFill>
                  <a:srgbClr val="0A4C00"/>
                </a:solidFill>
              </a:rPr>
              <a:t>1990 Summary of large detectors</a:t>
            </a:r>
            <a:endParaRPr lang="en-US" b="1" dirty="0">
              <a:solidFill>
                <a:srgbClr val="0A4C00"/>
              </a:solidFill>
            </a:endParaRPr>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578" t="8133" r="4332" b="20576"/>
          <a:stretch/>
        </p:blipFill>
        <p:spPr bwMode="auto">
          <a:xfrm>
            <a:off x="0" y="537609"/>
            <a:ext cx="9144000" cy="624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0" y="2362200"/>
            <a:ext cx="609599" cy="3754874"/>
          </a:xfrm>
          <a:prstGeom prst="rect">
            <a:avLst/>
          </a:prstGeom>
          <a:noFill/>
        </p:spPr>
        <p:txBody>
          <a:bodyPr wrap="square" rtlCol="0">
            <a:spAutoFit/>
          </a:bodyPr>
          <a:lstStyle/>
          <a:p>
            <a:r>
              <a:rPr lang="en-US" sz="1700" b="1" dirty="0" smtClean="0">
                <a:solidFill>
                  <a:srgbClr val="FF0000"/>
                </a:solidFill>
              </a:rPr>
              <a:t>X</a:t>
            </a:r>
          </a:p>
          <a:p>
            <a:r>
              <a:rPr lang="en-US" sz="1700" b="1" dirty="0">
                <a:solidFill>
                  <a:srgbClr val="FF0000"/>
                </a:solidFill>
              </a:rPr>
              <a:t>O</a:t>
            </a:r>
            <a:endParaRPr lang="en-US" sz="1700" b="1" dirty="0" smtClean="0">
              <a:solidFill>
                <a:srgbClr val="FF0000"/>
              </a:solidFill>
            </a:endParaRPr>
          </a:p>
          <a:p>
            <a:r>
              <a:rPr lang="en-US" sz="1700" b="1" dirty="0" smtClean="0">
                <a:solidFill>
                  <a:srgbClr val="FF0000"/>
                </a:solidFill>
              </a:rPr>
              <a:t>X</a:t>
            </a:r>
          </a:p>
          <a:p>
            <a:r>
              <a:rPr lang="en-US" sz="1700" b="1" dirty="0" smtClean="0">
                <a:solidFill>
                  <a:srgbClr val="FF0000"/>
                </a:solidFill>
              </a:rPr>
              <a:t>X</a:t>
            </a:r>
            <a:endParaRPr lang="en-US" sz="1700" b="1" dirty="0">
              <a:solidFill>
                <a:srgbClr val="FF0000"/>
              </a:solidFill>
            </a:endParaRPr>
          </a:p>
          <a:p>
            <a:r>
              <a:rPr lang="en-US" sz="1700" b="1" dirty="0" smtClean="0">
                <a:solidFill>
                  <a:srgbClr val="FF0000"/>
                </a:solidFill>
              </a:rPr>
              <a:t>X</a:t>
            </a:r>
          </a:p>
          <a:p>
            <a:r>
              <a:rPr lang="en-US" sz="1700" b="1" dirty="0" smtClean="0">
                <a:solidFill>
                  <a:srgbClr val="FF0000"/>
                </a:solidFill>
              </a:rPr>
              <a:t>X</a:t>
            </a:r>
          </a:p>
          <a:p>
            <a:r>
              <a:rPr lang="en-US" sz="1700" b="1" dirty="0" smtClean="0">
                <a:solidFill>
                  <a:srgbClr val="FF0000"/>
                </a:solidFill>
              </a:rPr>
              <a:t>X</a:t>
            </a:r>
            <a:endParaRPr lang="en-US" sz="1700" b="1" dirty="0">
              <a:solidFill>
                <a:srgbClr val="FF0000"/>
              </a:solidFill>
            </a:endParaRPr>
          </a:p>
          <a:p>
            <a:r>
              <a:rPr lang="en-US" sz="1700" b="1" dirty="0" smtClean="0">
                <a:solidFill>
                  <a:srgbClr val="FF0000"/>
                </a:solidFill>
              </a:rPr>
              <a:t>X</a:t>
            </a:r>
          </a:p>
          <a:p>
            <a:r>
              <a:rPr lang="en-US" sz="1700" b="1" dirty="0" smtClean="0">
                <a:solidFill>
                  <a:srgbClr val="FF0000"/>
                </a:solidFill>
              </a:rPr>
              <a:t>X</a:t>
            </a:r>
          </a:p>
          <a:p>
            <a:r>
              <a:rPr lang="en-US" sz="1700" b="1" dirty="0" smtClean="0">
                <a:solidFill>
                  <a:srgbClr val="FF0000"/>
                </a:solidFill>
              </a:rPr>
              <a:t>X</a:t>
            </a:r>
          </a:p>
          <a:p>
            <a:r>
              <a:rPr lang="en-US" sz="1700" b="1" dirty="0" smtClean="0">
                <a:solidFill>
                  <a:srgbClr val="FF0000"/>
                </a:solidFill>
              </a:rPr>
              <a:t>O&gt;X</a:t>
            </a:r>
          </a:p>
          <a:p>
            <a:r>
              <a:rPr lang="en-US" sz="1700" b="1" dirty="0" smtClean="0">
                <a:solidFill>
                  <a:srgbClr val="FF0000"/>
                </a:solidFill>
              </a:rPr>
              <a:t>X</a:t>
            </a:r>
          </a:p>
          <a:p>
            <a:r>
              <a:rPr lang="en-US" sz="1700" b="1" dirty="0" smtClean="0">
                <a:solidFill>
                  <a:srgbClr val="FF0000"/>
                </a:solidFill>
              </a:rPr>
              <a:t>O</a:t>
            </a:r>
          </a:p>
          <a:p>
            <a:r>
              <a:rPr lang="en-US" sz="1700" b="1" dirty="0" smtClean="0">
                <a:solidFill>
                  <a:srgbClr val="FF0000"/>
                </a:solidFill>
              </a:rPr>
              <a:t>O&gt;X</a:t>
            </a:r>
          </a:p>
        </p:txBody>
      </p:sp>
      <p:sp>
        <p:nvSpPr>
          <p:cNvPr id="4" name="TextBox 3"/>
          <p:cNvSpPr txBox="1"/>
          <p:nvPr/>
        </p:nvSpPr>
        <p:spPr>
          <a:xfrm>
            <a:off x="1371599" y="5682734"/>
            <a:ext cx="1417376" cy="369332"/>
          </a:xfrm>
          <a:prstGeom prst="rect">
            <a:avLst/>
          </a:prstGeom>
          <a:noFill/>
        </p:spPr>
        <p:txBody>
          <a:bodyPr wrap="none" rtlCol="0">
            <a:spAutoFit/>
          </a:bodyPr>
          <a:lstStyle/>
          <a:p>
            <a:r>
              <a:rPr lang="en-US" dirty="0" smtClean="0"/>
              <a:t>-&gt; </a:t>
            </a:r>
            <a:r>
              <a:rPr lang="en-US" dirty="0" smtClean="0">
                <a:solidFill>
                  <a:srgbClr val="FF0000"/>
                </a:solidFill>
              </a:rPr>
              <a:t>BOREXINO</a:t>
            </a:r>
            <a:endParaRPr lang="en-US" dirty="0">
              <a:solidFill>
                <a:srgbClr val="FF0000"/>
              </a:solidFill>
            </a:endParaRPr>
          </a:p>
        </p:txBody>
      </p:sp>
      <p:sp>
        <p:nvSpPr>
          <p:cNvPr id="5" name="TextBox 4"/>
          <p:cNvSpPr txBox="1"/>
          <p:nvPr/>
        </p:nvSpPr>
        <p:spPr>
          <a:xfrm>
            <a:off x="4572000" y="888230"/>
            <a:ext cx="734496" cy="307777"/>
          </a:xfrm>
          <a:prstGeom prst="rect">
            <a:avLst/>
          </a:prstGeom>
          <a:noFill/>
        </p:spPr>
        <p:txBody>
          <a:bodyPr wrap="none" rtlCol="0">
            <a:spAutoFit/>
          </a:bodyPr>
          <a:lstStyle/>
          <a:p>
            <a:r>
              <a:rPr lang="en-US" sz="1400" b="1" dirty="0" smtClean="0">
                <a:solidFill>
                  <a:srgbClr val="FF0000"/>
                </a:solidFill>
              </a:rPr>
              <a:t>-&gt; 2019</a:t>
            </a:r>
            <a:endParaRPr lang="en-US" sz="1400" b="1" dirty="0">
              <a:solidFill>
                <a:srgbClr val="FF0000"/>
              </a:solidFill>
            </a:endParaRPr>
          </a:p>
        </p:txBody>
      </p:sp>
      <p:sp>
        <p:nvSpPr>
          <p:cNvPr id="6" name="Rectangle 5"/>
          <p:cNvSpPr/>
          <p:nvPr/>
        </p:nvSpPr>
        <p:spPr>
          <a:xfrm>
            <a:off x="402771" y="5486400"/>
            <a:ext cx="7924800" cy="228600"/>
          </a:xfrm>
          <a:prstGeom prst="rect">
            <a:avLst/>
          </a:prstGeom>
          <a:solidFill>
            <a:srgbClr val="00B05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F0000"/>
              </a:solidFill>
            </a:endParaRPr>
          </a:p>
        </p:txBody>
      </p:sp>
      <p:sp>
        <p:nvSpPr>
          <p:cNvPr id="7" name="Oval 6"/>
          <p:cNvSpPr/>
          <p:nvPr/>
        </p:nvSpPr>
        <p:spPr>
          <a:xfrm>
            <a:off x="990600" y="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1400" y="457200"/>
            <a:ext cx="2172214" cy="369332"/>
          </a:xfrm>
          <a:prstGeom prst="rect">
            <a:avLst/>
          </a:prstGeom>
          <a:noFill/>
        </p:spPr>
        <p:txBody>
          <a:bodyPr wrap="none" rtlCol="0">
            <a:spAutoFit/>
          </a:bodyPr>
          <a:lstStyle/>
          <a:p>
            <a:r>
              <a:rPr lang="en-US" dirty="0" smtClean="0">
                <a:solidFill>
                  <a:srgbClr val="0E6901"/>
                </a:solidFill>
              </a:rPr>
              <a:t>3 of 19 still operating</a:t>
            </a:r>
            <a:endParaRPr lang="en-US" dirty="0">
              <a:solidFill>
                <a:srgbClr val="0E6901"/>
              </a:solidFill>
            </a:endParaRPr>
          </a:p>
        </p:txBody>
      </p:sp>
    </p:spTree>
    <p:extLst>
      <p:ext uri="{BB962C8B-B14F-4D97-AF65-F5344CB8AC3E}">
        <p14:creationId xmlns:p14="http://schemas.microsoft.com/office/powerpoint/2010/main" val="33643700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3600" b="1" dirty="0" smtClean="0">
                <a:solidFill>
                  <a:srgbClr val="0A4C00"/>
                </a:solidFill>
              </a:rPr>
              <a:t>1990 Summary of then </a:t>
            </a:r>
            <a:r>
              <a:rPr lang="en-US" sz="3600" b="1" u="sng" dirty="0" smtClean="0">
                <a:solidFill>
                  <a:srgbClr val="FF0000"/>
                </a:solidFill>
              </a:rPr>
              <a:t>New</a:t>
            </a:r>
            <a:r>
              <a:rPr lang="en-US" sz="3600" b="1" dirty="0" smtClean="0">
                <a:solidFill>
                  <a:srgbClr val="FF0000"/>
                </a:solidFill>
              </a:rPr>
              <a:t> Initiatives</a:t>
            </a:r>
            <a:endParaRPr lang="en-US" sz="3600" b="1"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6388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99112" y="1828800"/>
            <a:ext cx="582211" cy="3693319"/>
          </a:xfrm>
          <a:prstGeom prst="rect">
            <a:avLst/>
          </a:prstGeom>
          <a:noFill/>
        </p:spPr>
        <p:txBody>
          <a:bodyPr wrap="none" rtlCol="0">
            <a:spAutoFit/>
          </a:bodyPr>
          <a:lstStyle/>
          <a:p>
            <a:r>
              <a:rPr lang="en-US" b="1" dirty="0" smtClean="0">
                <a:solidFill>
                  <a:srgbClr val="FF0000"/>
                </a:solidFill>
              </a:rPr>
              <a:t>X</a:t>
            </a:r>
          </a:p>
          <a:p>
            <a:r>
              <a:rPr lang="en-US" b="1" dirty="0" smtClean="0">
                <a:solidFill>
                  <a:srgbClr val="FF0000"/>
                </a:solidFill>
              </a:rPr>
              <a:t>O&gt;X</a:t>
            </a:r>
          </a:p>
          <a:p>
            <a:r>
              <a:rPr lang="en-US" b="1" dirty="0" smtClean="0">
                <a:solidFill>
                  <a:srgbClr val="FF0000"/>
                </a:solidFill>
              </a:rPr>
              <a:t>X</a:t>
            </a:r>
          </a:p>
          <a:p>
            <a:r>
              <a:rPr lang="en-US" b="1" dirty="0" smtClean="0">
                <a:solidFill>
                  <a:srgbClr val="FF0000"/>
                </a:solidFill>
              </a:rPr>
              <a:t>X</a:t>
            </a:r>
          </a:p>
          <a:p>
            <a:r>
              <a:rPr lang="en-US" b="1" dirty="0" smtClean="0">
                <a:solidFill>
                  <a:srgbClr val="FF0000"/>
                </a:solidFill>
              </a:rPr>
              <a:t>X</a:t>
            </a:r>
          </a:p>
          <a:p>
            <a:endParaRPr lang="en-US" b="1" dirty="0">
              <a:solidFill>
                <a:srgbClr val="FF0000"/>
              </a:solidFill>
            </a:endParaRPr>
          </a:p>
          <a:p>
            <a:r>
              <a:rPr lang="en-US" b="1" dirty="0" smtClean="0">
                <a:solidFill>
                  <a:srgbClr val="FF0000"/>
                </a:solidFill>
              </a:rPr>
              <a:t>X</a:t>
            </a:r>
          </a:p>
          <a:p>
            <a:r>
              <a:rPr lang="en-US" b="1" dirty="0" smtClean="0">
                <a:solidFill>
                  <a:srgbClr val="FF0000"/>
                </a:solidFill>
              </a:rPr>
              <a:t>X</a:t>
            </a:r>
          </a:p>
          <a:p>
            <a:r>
              <a:rPr lang="en-US" b="1" dirty="0" smtClean="0">
                <a:solidFill>
                  <a:srgbClr val="FF0000"/>
                </a:solidFill>
              </a:rPr>
              <a:t>X</a:t>
            </a:r>
          </a:p>
          <a:p>
            <a:r>
              <a:rPr lang="en-US" b="1" dirty="0" smtClean="0">
                <a:solidFill>
                  <a:srgbClr val="FF0000"/>
                </a:solidFill>
              </a:rPr>
              <a:t>X</a:t>
            </a:r>
          </a:p>
          <a:p>
            <a:r>
              <a:rPr lang="en-US" b="1" dirty="0" smtClean="0">
                <a:solidFill>
                  <a:srgbClr val="FF0000"/>
                </a:solidFill>
              </a:rPr>
              <a:t>X</a:t>
            </a:r>
          </a:p>
          <a:p>
            <a:r>
              <a:rPr lang="en-US" b="1" dirty="0" smtClean="0">
                <a:solidFill>
                  <a:srgbClr val="FF0000"/>
                </a:solidFill>
              </a:rPr>
              <a:t>X</a:t>
            </a:r>
          </a:p>
          <a:p>
            <a:r>
              <a:rPr lang="en-US" b="1" dirty="0">
                <a:solidFill>
                  <a:srgbClr val="FF0000"/>
                </a:solidFill>
              </a:rPr>
              <a:t>X</a:t>
            </a:r>
          </a:p>
        </p:txBody>
      </p:sp>
      <p:sp>
        <p:nvSpPr>
          <p:cNvPr id="6" name="Oval 5"/>
          <p:cNvSpPr/>
          <p:nvPr/>
        </p:nvSpPr>
        <p:spPr>
          <a:xfrm>
            <a:off x="762000" y="0"/>
            <a:ext cx="1295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67600" y="990600"/>
            <a:ext cx="1338152" cy="369332"/>
          </a:xfrm>
          <a:prstGeom prst="rect">
            <a:avLst/>
          </a:prstGeom>
          <a:noFill/>
        </p:spPr>
        <p:txBody>
          <a:bodyPr wrap="none" rtlCol="0">
            <a:spAutoFit/>
          </a:bodyPr>
          <a:lstStyle/>
          <a:p>
            <a:r>
              <a:rPr lang="en-US" dirty="0" smtClean="0">
                <a:solidFill>
                  <a:srgbClr val="0E6901"/>
                </a:solidFill>
              </a:rPr>
              <a:t>1 operating!</a:t>
            </a:r>
            <a:endParaRPr lang="en-US" dirty="0">
              <a:solidFill>
                <a:srgbClr val="0E6901"/>
              </a:solidFill>
            </a:endParaRPr>
          </a:p>
        </p:txBody>
      </p:sp>
    </p:spTree>
    <p:extLst>
      <p:ext uri="{BB962C8B-B14F-4D97-AF65-F5344CB8AC3E}">
        <p14:creationId xmlns:p14="http://schemas.microsoft.com/office/powerpoint/2010/main" val="5612668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3992</TotalTime>
  <Words>2004</Words>
  <Application>Microsoft Macintosh PowerPoint</Application>
  <PresentationFormat>On-screen Show (4:3)</PresentationFormat>
  <Paragraphs>484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Some Lessons Learned from Deep Oceanographic Neutrino Telescopes</vt:lpstr>
      <vt:lpstr>Beginnings of HE Nu Astronomy</vt:lpstr>
      <vt:lpstr>The Real Birth of the present quest 1976 DUMAND Summer Workshop</vt:lpstr>
      <vt:lpstr>We knew what it would take  40 years Ago!</vt:lpstr>
      <vt:lpstr>1980’s Saw First Large Nu Detectors</vt:lpstr>
      <vt:lpstr>PowerPoint Presentation</vt:lpstr>
      <vt:lpstr>DUMAND Nostalgia</vt:lpstr>
      <vt:lpstr>1990 Summary of large detectors</vt:lpstr>
      <vt:lpstr>1990 Summary of then New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Advice for Ocean Neutrino Hunters  some controversial from jgl experiences (random order)</vt:lpstr>
      <vt:lpstr>Special Opportunity :  Incorporate MeV Neutrino Detector</vt:lpstr>
      <vt:lpstr>P-ONE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Review/Preview of Neutrino Astronomy</dc:title>
  <dc:creator>jgl</dc:creator>
  <cp:lastModifiedBy>John Learned</cp:lastModifiedBy>
  <cp:revision>126</cp:revision>
  <dcterms:created xsi:type="dcterms:W3CDTF">2019-01-30T00:10:21Z</dcterms:created>
  <dcterms:modified xsi:type="dcterms:W3CDTF">2019-07-22T01:33:51Z</dcterms:modified>
</cp:coreProperties>
</file>